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6858000" cx="12192000"/>
  <p:notesSz cx="6858000" cy="9144000"/>
  <p:embeddedFontLs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992">
          <p15:clr>
            <a:srgbClr val="A4A3A4"/>
          </p15:clr>
        </p15:guide>
        <p15:guide id="2" pos="3840">
          <p15:clr>
            <a:srgbClr val="A4A3A4"/>
          </p15:clr>
        </p15:guide>
        <p15:guide id="3" orient="horz" pos="1416">
          <p15:clr>
            <a:srgbClr val="A4A3A4"/>
          </p15:clr>
        </p15:guide>
      </p15:sldGuideLst>
    </p:ext>
    <p:ext uri="http://customooxmlschemas.google.com/">
      <go:slidesCustomData xmlns:go="http://customooxmlschemas.google.com/" r:id="rId36" roundtripDataSignature="AMtx7mjilq5kvX1GmeCei7/qmbzKkUiF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E35983-816D-4897-A43B-39752F4F0375}">
  <a:tblStyle styleId="{8BE35983-816D-4897-A43B-39752F4F0375}" styleName="Table_0">
    <a:wholeTbl>
      <a:tcTxStyle b="off" i="off">
        <a:font>
          <a:latin typeface="Calibri"/>
          <a:ea typeface="Calibri"/>
          <a:cs typeface="Calibri"/>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tcStyle>
    </a:band1H>
    <a:band2H>
      <a:tcTxStyle/>
    </a:band2H>
    <a:band1V>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cBdr>
      </a:tcStyle>
    </a:band1V>
    <a:band2V>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92" orient="horz"/>
        <p:guide pos="3840"/>
        <p:guide pos="14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regular.fnt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Lato-bold.fntdata"/><Relationship Id="rId10" Type="http://schemas.openxmlformats.org/officeDocument/2006/relationships/slide" Target="slides/slide3.xml"/><Relationship Id="rId32" Type="http://schemas.openxmlformats.org/officeDocument/2006/relationships/font" Target="fonts/Lato-regular.fntdata"/><Relationship Id="rId13" Type="http://schemas.openxmlformats.org/officeDocument/2006/relationships/slide" Target="slides/slide6.xml"/><Relationship Id="rId35" Type="http://schemas.openxmlformats.org/officeDocument/2006/relationships/font" Target="fonts/Lato-boldItalic.fntdata"/><Relationship Id="rId12" Type="http://schemas.openxmlformats.org/officeDocument/2006/relationships/slide" Target="slides/slide5.xml"/><Relationship Id="rId34" Type="http://schemas.openxmlformats.org/officeDocument/2006/relationships/font" Target="fonts/Lato-italic.fntdata"/><Relationship Id="rId15" Type="http://schemas.openxmlformats.org/officeDocument/2006/relationships/slide" Target="slides/slide8.xml"/><Relationship Id="rId14" Type="http://schemas.openxmlformats.org/officeDocument/2006/relationships/slide" Target="slides/slide7.xml"/><Relationship Id="rId36"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Good evening everyone! Hope we are having a good night so far. We hear so much about dry </a:t>
            </a:r>
            <a:r>
              <a:rPr lang="en-US" sz="1400"/>
              <a:t>the </a:t>
            </a:r>
            <a:r>
              <a:rPr lang="en-US" sz="1400"/>
              <a:t>labour market is currently, ever wonder how the job vacancy market is? We are group 3 consisting of Wisam, Alec, Jerry, Olesya and I and today we would be presenting how the job vacancy market is and how it may look in the future</a:t>
            </a:r>
            <a:endParaRPr sz="1400"/>
          </a:p>
        </p:txBody>
      </p:sp>
      <p:sp>
        <p:nvSpPr>
          <p:cNvPr id="119" name="Google Shape;11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fbbdb971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cfbbdb971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MLP:Mulit-layer Perceptron</a:t>
            </a:r>
            <a:endParaRPr/>
          </a:p>
          <a:p>
            <a:pPr indent="0" lvl="0" marL="0" rtl="0" algn="l">
              <a:spcBef>
                <a:spcPts val="0"/>
              </a:spcBef>
              <a:spcAft>
                <a:spcPts val="0"/>
              </a:spcAft>
              <a:buNone/>
            </a:pPr>
            <a:r>
              <a:t/>
            </a:r>
            <a:endParaRPr b="0" i="0">
              <a:solidFill>
                <a:srgbClr val="24292F"/>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SARIMAX</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Seasonal Auto-Regressive Integrated Moving Average with eXogenous factors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rgbClr val="24292F"/>
              </a:solidFill>
              <a:latin typeface="Arial"/>
              <a:ea typeface="Arial"/>
              <a:cs typeface="Arial"/>
              <a:sym typeface="Arial"/>
            </a:endParaRPr>
          </a:p>
          <a:p>
            <a:pPr indent="0" lvl="0" marL="0" rtl="0" algn="l">
              <a:spcBef>
                <a:spcPts val="0"/>
              </a:spcBef>
              <a:spcAft>
                <a:spcPts val="0"/>
              </a:spcAft>
              <a:buNone/>
            </a:pPr>
            <a:r>
              <a:t/>
            </a:r>
            <a:endParaRPr b="0" i="0">
              <a:solidFill>
                <a:srgbClr val="24292F"/>
              </a:solidFill>
              <a:latin typeface="Arial"/>
              <a:ea typeface="Arial"/>
              <a:cs typeface="Arial"/>
              <a:sym typeface="Arial"/>
            </a:endParaRPr>
          </a:p>
          <a:p>
            <a:pPr indent="0" lvl="0" marL="0" rtl="0" algn="l">
              <a:spcBef>
                <a:spcPts val="0"/>
              </a:spcBef>
              <a:spcAft>
                <a:spcPts val="0"/>
              </a:spcAft>
              <a:buNone/>
            </a:pPr>
            <a:r>
              <a:rPr b="0" i="0" lang="en-US">
                <a:solidFill>
                  <a:srgbClr val="24292F"/>
                </a:solidFill>
                <a:latin typeface="Arial"/>
                <a:ea typeface="Arial"/>
                <a:cs typeface="Arial"/>
                <a:sym typeface="Arial"/>
              </a:rPr>
              <a:t>GEO - Contains 13 Provinces of Canada : 'Alberta', 'British Columbia', 'Manitoba', 'New Brunswick', 'Newfoundland and Labrador', 'Northwest Territories', 'Nova Scotia', 'Nunavut', 'Ontario', 'Prince Edward Island', 'Quebec', 'Saskatchewan', 'Yukon'</a:t>
            </a:r>
            <a:endParaRPr/>
          </a:p>
          <a:p>
            <a:pPr indent="0" lvl="0" marL="0" rtl="0" algn="l">
              <a:spcBef>
                <a:spcPts val="0"/>
              </a:spcBef>
              <a:spcAft>
                <a:spcPts val="0"/>
              </a:spcAft>
              <a:buNone/>
            </a:pPr>
            <a:r>
              <a:rPr b="0" i="0" lang="en-US">
                <a:solidFill>
                  <a:srgbClr val="24292F"/>
                </a:solidFill>
                <a:latin typeface="Arial"/>
                <a:ea typeface="Arial"/>
                <a:cs typeface="Arial"/>
                <a:sym typeface="Arial"/>
              </a:rPr>
              <a:t>This was an decided to use only the provinces so we could see how the location affects job vacancies, and throughout the data we can see it makes a big difference depending on what location you are. After the two encodings we end up with 13 new columns and we drop GEO column.</a:t>
            </a:r>
            <a:endParaRPr/>
          </a:p>
          <a:p>
            <a:pPr indent="0" lvl="0" marL="0" rtl="0" algn="l">
              <a:spcBef>
                <a:spcPts val="0"/>
              </a:spcBef>
              <a:spcAft>
                <a:spcPts val="0"/>
              </a:spcAft>
              <a:buNone/>
            </a:pPr>
            <a:r>
              <a:rPr b="0" i="0" lang="en-US">
                <a:solidFill>
                  <a:srgbClr val="24292F"/>
                </a:solidFill>
                <a:latin typeface="Arial"/>
                <a:ea typeface="Arial"/>
                <a:cs typeface="Arial"/>
                <a:sym typeface="Arial"/>
              </a:rPr>
              <a:t>NOC - Contains 10 broad classifications: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a:t>
            </a:r>
            <a:endParaRPr/>
          </a:p>
          <a:p>
            <a:pPr indent="0" lvl="0" marL="0" rtl="0" algn="l">
              <a:spcBef>
                <a:spcPts val="0"/>
              </a:spcBef>
              <a:spcAft>
                <a:spcPts val="0"/>
              </a:spcAft>
              <a:buNone/>
            </a:pPr>
            <a:r>
              <a:rPr b="0" i="0" lang="en-US">
                <a:solidFill>
                  <a:srgbClr val="24292F"/>
                </a:solidFill>
                <a:latin typeface="Arial"/>
                <a:ea typeface="Arial"/>
                <a:cs typeface="Arial"/>
                <a:sym typeface="Arial"/>
              </a:rPr>
              <a:t>NOC allows us to see which industry on a broad level and the affect on the job vacancies and trends. After two encodings we have 10 new columns and we drop the old NOC column.</a:t>
            </a:r>
            <a:endParaRPr/>
          </a:p>
          <a:p>
            <a:pPr indent="0" lvl="0" marL="0" rtl="0" algn="l">
              <a:spcBef>
                <a:spcPts val="0"/>
              </a:spcBef>
              <a:spcAft>
                <a:spcPts val="0"/>
              </a:spcAft>
              <a:buNone/>
            </a:pPr>
            <a:r>
              <a:rPr b="0" i="0" lang="en-US">
                <a:solidFill>
                  <a:srgbClr val="24292F"/>
                </a:solidFill>
                <a:latin typeface="Arial"/>
                <a:ea typeface="Arial"/>
                <a:cs typeface="Arial"/>
                <a:sym typeface="Arial"/>
              </a:rPr>
              <a:t>JOB_CHAR: Contains two characteristic: 'Full-time', 'Part-time'</a:t>
            </a:r>
            <a:endParaRPr/>
          </a:p>
          <a:p>
            <a:pPr indent="0" lvl="0" marL="0" rtl="0" algn="l">
              <a:spcBef>
                <a:spcPts val="0"/>
              </a:spcBef>
              <a:spcAft>
                <a:spcPts val="0"/>
              </a:spcAft>
              <a:buNone/>
            </a:pPr>
            <a:r>
              <a:rPr b="0" i="0" lang="en-US">
                <a:solidFill>
                  <a:srgbClr val="24292F"/>
                </a:solidFill>
                <a:latin typeface="Arial"/>
                <a:ea typeface="Arial"/>
                <a:cs typeface="Arial"/>
                <a:sym typeface="Arial"/>
              </a:rPr>
              <a:t>There are many more in the original data set, however, we chose just these two for simplicity and their relation to job vacancies, since some characteristics do not have any correlation to each other. i.e. Job Vacancy for 1-5 days.</a:t>
            </a:r>
            <a:endParaRPr/>
          </a:p>
          <a:p>
            <a:pPr indent="0" lvl="0" marL="0" rtl="0" algn="l">
              <a:spcBef>
                <a:spcPts val="0"/>
              </a:spcBef>
              <a:spcAft>
                <a:spcPts val="0"/>
              </a:spcAft>
              <a:buNone/>
            </a:pPr>
            <a:r>
              <a:rPr b="0" i="0" lang="en-US">
                <a:solidFill>
                  <a:srgbClr val="24292F"/>
                </a:solidFill>
                <a:latin typeface="Arial"/>
                <a:ea typeface="Arial"/>
                <a:cs typeface="Arial"/>
                <a:sym typeface="Arial"/>
              </a:rPr>
              <a:t>We have a total of 28 Features: 'YEAR', 'QUARTER', 'PREVIOUS_VACANCY', 'Alberta', 'British Columbia', 'Manitoba', 'New Brunswick', 'Newfoundland and Labrador', 'Northwest Territories', 'Nova Scotia', 'Nunavut', 'Ontario', 'Prince Edward Island', 'Quebec', 'Saskatchewan', 'Yukon',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 'Full-time', 'Part-time'</a:t>
            </a:r>
            <a:endParaRPr/>
          </a:p>
          <a:p>
            <a:pPr indent="0" lvl="0" marL="0" rtl="0" algn="l">
              <a:spcBef>
                <a:spcPts val="0"/>
              </a:spcBef>
              <a:spcAft>
                <a:spcPts val="0"/>
              </a:spcAft>
              <a:buNone/>
            </a:pPr>
            <a:r>
              <a:t/>
            </a:r>
            <a:endParaRPr/>
          </a:p>
        </p:txBody>
      </p:sp>
      <p:sp>
        <p:nvSpPr>
          <p:cNvPr id="231" name="Google Shape;231;gcfbbdb9713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High Errors  explanation:  both models have lots of parameters to configure and we applied grid search to choose the best combination. </a:t>
            </a:r>
            <a:endParaRPr/>
          </a:p>
          <a:p>
            <a:pPr indent="0" lvl="0" marL="0" rtl="0" algn="l">
              <a:spcBef>
                <a:spcPts val="0"/>
              </a:spcBef>
              <a:spcAft>
                <a:spcPts val="0"/>
              </a:spcAft>
              <a:buNone/>
            </a:pPr>
            <a:r>
              <a:rPr lang="en-US"/>
              <a:t>Limited time for back propagation </a:t>
            </a:r>
            <a:endParaRPr/>
          </a:p>
          <a:p>
            <a:pPr indent="0" lvl="0" marL="0" rtl="0" algn="l">
              <a:spcBef>
                <a:spcPts val="0"/>
              </a:spcBef>
              <a:spcAft>
                <a:spcPts val="0"/>
              </a:spcAft>
              <a:buNone/>
            </a:pPr>
            <a:r>
              <a:rPr lang="en-US"/>
              <a:t>This type of data has limited research in literature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Red </a:t>
            </a:r>
            <a:endParaRPr/>
          </a:p>
          <a:p>
            <a:pPr indent="0" lvl="0" marL="0" rtl="0" algn="l">
              <a:spcBef>
                <a:spcPts val="0"/>
              </a:spcBef>
              <a:spcAft>
                <a:spcPts val="0"/>
              </a:spcAft>
              <a:buNone/>
            </a:pPr>
            <a:r>
              <a:rPr lang="en-US"/>
              <a:t>Trends match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0" name="Google Shape;25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fbbdb9713_3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fbbdb9713_3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cfbbdb9713_3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fbbdb9713_3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fbbdb9713_3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cfbbdb9713_3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Talk about broad nocs </a:t>
            </a:r>
            <a:endParaRPr/>
          </a:p>
        </p:txBody>
      </p:sp>
      <p:sp>
        <p:nvSpPr>
          <p:cNvPr id="303" name="Google Shape;3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Today we would be </a:t>
            </a:r>
            <a:r>
              <a:rPr lang="en-US" sz="1400"/>
              <a:t>introducing</a:t>
            </a:r>
            <a:r>
              <a:rPr lang="en-US" sz="1400"/>
              <a:t> to you our project, how we went about it, the results from our machine learning projects and what could be done next with the information we have gathered.</a:t>
            </a:r>
            <a:endParaRPr sz="1400"/>
          </a:p>
        </p:txBody>
      </p:sp>
      <p:sp>
        <p:nvSpPr>
          <p:cNvPr id="128" name="Google Shape;1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t>Our project is understanding and predicting potential job vacancies in Canada as a whole and also by province. </a:t>
            </a:r>
            <a:r>
              <a:rPr lang="en-US" sz="1400"/>
              <a:t>During the initial stages of the project, our goal was to </a:t>
            </a:r>
            <a:r>
              <a:rPr lang="en-US" sz="1400"/>
              <a:t>prodigy</a:t>
            </a:r>
            <a:r>
              <a:rPr lang="en-US" sz="1400"/>
              <a:t> potential job </a:t>
            </a:r>
            <a:r>
              <a:rPr lang="en-US" sz="1400"/>
              <a:t>vacancies</a:t>
            </a:r>
            <a:r>
              <a:rPr lang="en-US" sz="1400"/>
              <a:t> and see if there are any patterns in job postings.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We retrieved our data directly from Statistics Canada where job vacancies are categorized by features such as </a:t>
            </a:r>
            <a:endParaRPr sz="1400"/>
          </a:p>
          <a:p>
            <a:pPr indent="-330200" lvl="0" marL="457200" rtl="0" algn="l">
              <a:spcBef>
                <a:spcPts val="0"/>
              </a:spcBef>
              <a:spcAft>
                <a:spcPts val="0"/>
              </a:spcAft>
              <a:buSzPts val="1600"/>
              <a:buChar char="●"/>
            </a:pPr>
            <a:r>
              <a:rPr lang="en-US" sz="1400"/>
              <a:t>province of job posting, </a:t>
            </a:r>
            <a:endParaRPr sz="1400"/>
          </a:p>
          <a:p>
            <a:pPr indent="-330200" lvl="0" marL="457200" rtl="0" algn="l">
              <a:spcBef>
                <a:spcPts val="0"/>
              </a:spcBef>
              <a:spcAft>
                <a:spcPts val="0"/>
              </a:spcAft>
              <a:buSzPts val="1600"/>
              <a:buChar char="●"/>
            </a:pPr>
            <a:r>
              <a:rPr lang="en-US" sz="1400"/>
              <a:t>job characteristics such as full time, part time, contract and others</a:t>
            </a:r>
            <a:endParaRPr sz="1400"/>
          </a:p>
          <a:p>
            <a:pPr indent="-330200" lvl="0" marL="457200" rtl="0" algn="l">
              <a:spcBef>
                <a:spcPts val="0"/>
              </a:spcBef>
              <a:spcAft>
                <a:spcPts val="0"/>
              </a:spcAft>
              <a:buSzPts val="1600"/>
              <a:buChar char="●"/>
            </a:pPr>
            <a:r>
              <a:rPr lang="en-US" sz="1400"/>
              <a:t>time of posting and</a:t>
            </a:r>
            <a:endParaRPr sz="1400"/>
          </a:p>
          <a:p>
            <a:pPr indent="-330200" lvl="0" marL="457200" rtl="0" algn="l">
              <a:spcBef>
                <a:spcPts val="0"/>
              </a:spcBef>
              <a:spcAft>
                <a:spcPts val="0"/>
              </a:spcAft>
              <a:buSzPts val="1600"/>
              <a:buChar char="●"/>
            </a:pPr>
            <a:r>
              <a:rPr lang="en-US" sz="1400"/>
              <a:t>NOC code </a:t>
            </a:r>
            <a:r>
              <a:rPr lang="en-US" sz="1400"/>
              <a:t>which stands for National Occupational Classification Code which defines different job types (for example, the NOC code for sales is different from the NOC code for business management)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The questions we hoped to answer with our project are:</a:t>
            </a:r>
            <a:endParaRPr sz="1400"/>
          </a:p>
          <a:p>
            <a:pPr indent="-330200" lvl="0" marL="457200" rtl="0" algn="l">
              <a:spcBef>
                <a:spcPts val="0"/>
              </a:spcBef>
              <a:spcAft>
                <a:spcPts val="0"/>
              </a:spcAft>
              <a:buSzPts val="1600"/>
              <a:buChar char="●"/>
            </a:pPr>
            <a:r>
              <a:rPr lang="en-US" sz="1400"/>
              <a:t>What the job market would look like 3-5 years from now and</a:t>
            </a:r>
            <a:endParaRPr sz="1400"/>
          </a:p>
          <a:p>
            <a:pPr indent="-330200" lvl="0" marL="457200" rtl="0" algn="l">
              <a:spcBef>
                <a:spcPts val="0"/>
              </a:spcBef>
              <a:spcAft>
                <a:spcPts val="0"/>
              </a:spcAft>
              <a:buSzPts val="1600"/>
              <a:buChar char="●"/>
            </a:pPr>
            <a:r>
              <a:rPr lang="en-US" sz="1400"/>
              <a:t>Which jobs (or NOC) have the most growth potential</a:t>
            </a:r>
            <a:endParaRPr sz="1400"/>
          </a:p>
        </p:txBody>
      </p:sp>
      <p:sp>
        <p:nvSpPr>
          <p:cNvPr id="145" name="Google Shape;14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MLP:Mulit-layer Perceptron</a:t>
            </a:r>
            <a:endParaRPr/>
          </a:p>
          <a:p>
            <a:pPr indent="0" lvl="0" marL="0" rtl="0" algn="l">
              <a:spcBef>
                <a:spcPts val="0"/>
              </a:spcBef>
              <a:spcAft>
                <a:spcPts val="0"/>
              </a:spcAft>
              <a:buNone/>
            </a:pPr>
            <a:r>
              <a:t/>
            </a:r>
            <a:endParaRPr b="0" i="0">
              <a:solidFill>
                <a:srgbClr val="24292F"/>
              </a:solidFill>
              <a:latin typeface="Arial"/>
              <a:ea typeface="Arial"/>
              <a:cs typeface="Arial"/>
              <a:sym typeface="Arial"/>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SARIMAX</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Seasonal Auto-Regressive Integrated Moving Average with eXogenous factors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b="0" i="0">
              <a:solidFill>
                <a:srgbClr val="24292F"/>
              </a:solidFill>
              <a:latin typeface="Arial"/>
              <a:ea typeface="Arial"/>
              <a:cs typeface="Arial"/>
              <a:sym typeface="Arial"/>
            </a:endParaRPr>
          </a:p>
          <a:p>
            <a:pPr indent="0" lvl="0" marL="0" rtl="0" algn="l">
              <a:spcBef>
                <a:spcPts val="0"/>
              </a:spcBef>
              <a:spcAft>
                <a:spcPts val="0"/>
              </a:spcAft>
              <a:buNone/>
            </a:pPr>
            <a:r>
              <a:t/>
            </a:r>
            <a:endParaRPr b="0" i="0">
              <a:solidFill>
                <a:srgbClr val="24292F"/>
              </a:solidFill>
              <a:latin typeface="Arial"/>
              <a:ea typeface="Arial"/>
              <a:cs typeface="Arial"/>
              <a:sym typeface="Arial"/>
            </a:endParaRPr>
          </a:p>
          <a:p>
            <a:pPr indent="0" lvl="0" marL="0" rtl="0" algn="l">
              <a:spcBef>
                <a:spcPts val="0"/>
              </a:spcBef>
              <a:spcAft>
                <a:spcPts val="0"/>
              </a:spcAft>
              <a:buNone/>
            </a:pPr>
            <a:r>
              <a:rPr b="0" i="0" lang="en-US">
                <a:solidFill>
                  <a:srgbClr val="24292F"/>
                </a:solidFill>
                <a:latin typeface="Arial"/>
                <a:ea typeface="Arial"/>
                <a:cs typeface="Arial"/>
                <a:sym typeface="Arial"/>
              </a:rPr>
              <a:t>GEO - Contains 13 Provinces of Canada : 'Alberta', 'British Columbia', 'Manitoba', 'New Brunswick', 'Newfoundland and Labrador', 'Northwest Territories', 'Nova Scotia', 'Nunavut', 'Ontario', 'Prince Edward Island', 'Quebec', 'Saskatchewan', 'Yukon'</a:t>
            </a:r>
            <a:endParaRPr/>
          </a:p>
          <a:p>
            <a:pPr indent="0" lvl="0" marL="0" rtl="0" algn="l">
              <a:spcBef>
                <a:spcPts val="0"/>
              </a:spcBef>
              <a:spcAft>
                <a:spcPts val="0"/>
              </a:spcAft>
              <a:buNone/>
            </a:pPr>
            <a:r>
              <a:rPr b="0" i="0" lang="en-US">
                <a:solidFill>
                  <a:srgbClr val="24292F"/>
                </a:solidFill>
                <a:latin typeface="Arial"/>
                <a:ea typeface="Arial"/>
                <a:cs typeface="Arial"/>
                <a:sym typeface="Arial"/>
              </a:rPr>
              <a:t>This was an decided to use only the provinces so we could see how the location affects job vacancies, and throughout the data we can see it makes a big difference depending on what location you are. After the two encodings we end up with 13 new columns and we drop GEO column.</a:t>
            </a:r>
            <a:endParaRPr/>
          </a:p>
          <a:p>
            <a:pPr indent="0" lvl="0" marL="0" rtl="0" algn="l">
              <a:spcBef>
                <a:spcPts val="0"/>
              </a:spcBef>
              <a:spcAft>
                <a:spcPts val="0"/>
              </a:spcAft>
              <a:buNone/>
            </a:pPr>
            <a:r>
              <a:rPr b="0" i="0" lang="en-US">
                <a:solidFill>
                  <a:srgbClr val="24292F"/>
                </a:solidFill>
                <a:latin typeface="Arial"/>
                <a:ea typeface="Arial"/>
                <a:cs typeface="Arial"/>
                <a:sym typeface="Arial"/>
              </a:rPr>
              <a:t>NOC - Contains 10 broad classifications: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a:t>
            </a:r>
            <a:endParaRPr/>
          </a:p>
          <a:p>
            <a:pPr indent="0" lvl="0" marL="0" rtl="0" algn="l">
              <a:spcBef>
                <a:spcPts val="0"/>
              </a:spcBef>
              <a:spcAft>
                <a:spcPts val="0"/>
              </a:spcAft>
              <a:buNone/>
            </a:pPr>
            <a:r>
              <a:rPr b="0" i="0" lang="en-US">
                <a:solidFill>
                  <a:srgbClr val="24292F"/>
                </a:solidFill>
                <a:latin typeface="Arial"/>
                <a:ea typeface="Arial"/>
                <a:cs typeface="Arial"/>
                <a:sym typeface="Arial"/>
              </a:rPr>
              <a:t>NOC allows us to see which industry on a broad level and the affect on the job vacancies and trends. After two encodings we have 10 new columns and we drop the old NOC column.</a:t>
            </a:r>
            <a:endParaRPr/>
          </a:p>
          <a:p>
            <a:pPr indent="0" lvl="0" marL="0" rtl="0" algn="l">
              <a:spcBef>
                <a:spcPts val="0"/>
              </a:spcBef>
              <a:spcAft>
                <a:spcPts val="0"/>
              </a:spcAft>
              <a:buNone/>
            </a:pPr>
            <a:r>
              <a:rPr b="0" i="0" lang="en-US">
                <a:solidFill>
                  <a:srgbClr val="24292F"/>
                </a:solidFill>
                <a:latin typeface="Arial"/>
                <a:ea typeface="Arial"/>
                <a:cs typeface="Arial"/>
                <a:sym typeface="Arial"/>
              </a:rPr>
              <a:t>JOB_CHAR: Contains two characteristic: 'Full-time', 'Part-time'</a:t>
            </a:r>
            <a:endParaRPr/>
          </a:p>
          <a:p>
            <a:pPr indent="0" lvl="0" marL="0" rtl="0" algn="l">
              <a:spcBef>
                <a:spcPts val="0"/>
              </a:spcBef>
              <a:spcAft>
                <a:spcPts val="0"/>
              </a:spcAft>
              <a:buNone/>
            </a:pPr>
            <a:r>
              <a:rPr b="0" i="0" lang="en-US">
                <a:solidFill>
                  <a:srgbClr val="24292F"/>
                </a:solidFill>
                <a:latin typeface="Arial"/>
                <a:ea typeface="Arial"/>
                <a:cs typeface="Arial"/>
                <a:sym typeface="Arial"/>
              </a:rPr>
              <a:t>There are many more in the original data set, however, we chose just these two for simplicity and their relation to job vacancies, since some characteristics do not have any correlation to each other. i.e. Job Vacancy for 1-5 days.</a:t>
            </a:r>
            <a:endParaRPr/>
          </a:p>
          <a:p>
            <a:pPr indent="0" lvl="0" marL="0" rtl="0" algn="l">
              <a:spcBef>
                <a:spcPts val="0"/>
              </a:spcBef>
              <a:spcAft>
                <a:spcPts val="0"/>
              </a:spcAft>
              <a:buNone/>
            </a:pPr>
            <a:r>
              <a:rPr b="0" i="0" lang="en-US">
                <a:solidFill>
                  <a:srgbClr val="24292F"/>
                </a:solidFill>
                <a:latin typeface="Arial"/>
                <a:ea typeface="Arial"/>
                <a:cs typeface="Arial"/>
                <a:sym typeface="Arial"/>
              </a:rPr>
              <a:t>We have a total of 28 Features: 'YEAR', 'QUARTER', 'PREVIOUS_VACANCY', 'Alberta', 'British Columbia', 'Manitoba', 'New Brunswick', 'Newfoundland and Labrador', 'Northwest Territories', 'Nova Scotia', 'Nunavut', 'Ontario', 'Prince Edward Island', 'Quebec', 'Saskatchewan', 'Yukon', 'Business, finance and administration occupations', 'Health occupations', 'Management occupations', 'Natural and applied sciences and related occupations', 'Natural resources, agriculture and related production occupations', 'Occupations in art, culture, recreation and sport', 'Occupations in education, law and social, community and government services', 'Occupations in manufacturing and utilities', 'Sales and service occupations', 'Trades, transport and equipment operators and related occupations', 'Full-time', 'Part-time'</a:t>
            </a:r>
            <a:endParaRPr/>
          </a:p>
          <a:p>
            <a:pPr indent="0" lvl="0" marL="0" rtl="0" algn="l">
              <a:spcBef>
                <a:spcPts val="0"/>
              </a:spcBef>
              <a:spcAft>
                <a:spcPts val="0"/>
              </a:spcAft>
              <a:buNone/>
            </a:pPr>
            <a:r>
              <a:t/>
            </a:r>
            <a:endParaRPr/>
          </a:p>
        </p:txBody>
      </p:sp>
      <p:sp>
        <p:nvSpPr>
          <p:cNvPr id="213" name="Google Shape;21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dk1"/>
        </a:solidFill>
      </p:bgPr>
    </p:bg>
    <p:spTree>
      <p:nvGrpSpPr>
        <p:cNvPr id="14" name="Shape 14"/>
        <p:cNvGrpSpPr/>
        <p:nvPr/>
      </p:nvGrpSpPr>
      <p:grpSpPr>
        <a:xfrm>
          <a:off x="0" y="0"/>
          <a:ext cx="0" cy="0"/>
          <a:chOff x="0" y="0"/>
          <a:chExt cx="0" cy="0"/>
        </a:xfrm>
      </p:grpSpPr>
      <p:sp>
        <p:nvSpPr>
          <p:cNvPr id="15" name="Google Shape;15;p22"/>
          <p:cNvSpPr/>
          <p:nvPr>
            <p:ph idx="2" type="pic"/>
          </p:nvPr>
        </p:nvSpPr>
        <p:spPr>
          <a:xfrm>
            <a:off x="0" y="0"/>
            <a:ext cx="12192000" cy="6858000"/>
          </a:xfrm>
          <a:prstGeom prst="rect">
            <a:avLst/>
          </a:prstGeom>
          <a:noFill/>
          <a:ln>
            <a:noFill/>
          </a:ln>
        </p:spPr>
      </p:sp>
      <p:sp>
        <p:nvSpPr>
          <p:cNvPr id="16" name="Google Shape;16;p22"/>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 name="Google Shape;17;p22"/>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cap="none"/>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 name="Google Shape;18;p22"/>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lvl1pPr lvl="0" algn="ctr">
              <a:lnSpc>
                <a:spcPct val="150000"/>
              </a:lnSpc>
              <a:spcBef>
                <a:spcPts val="1000"/>
              </a:spcBef>
              <a:spcAft>
                <a:spcPts val="0"/>
              </a:spcAft>
              <a:buClr>
                <a:schemeClr val="lt1"/>
              </a:buClr>
              <a:buSzPts val="4000"/>
              <a:buFont typeface="Calibri"/>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dk1"/>
        </a:solidFill>
      </p:bgPr>
    </p:bg>
    <p:spTree>
      <p:nvGrpSpPr>
        <p:cNvPr id="78" name="Shape 78"/>
        <p:cNvGrpSpPr/>
        <p:nvPr/>
      </p:nvGrpSpPr>
      <p:grpSpPr>
        <a:xfrm>
          <a:off x="0" y="0"/>
          <a:ext cx="0" cy="0"/>
          <a:chOff x="0" y="0"/>
          <a:chExt cx="0" cy="0"/>
        </a:xfrm>
      </p:grpSpPr>
      <p:sp>
        <p:nvSpPr>
          <p:cNvPr id="79" name="Google Shape;79;p21"/>
          <p:cNvSpPr/>
          <p:nvPr>
            <p:ph idx="2" type="pic"/>
          </p:nvPr>
        </p:nvSpPr>
        <p:spPr>
          <a:xfrm>
            <a:off x="0" y="0"/>
            <a:ext cx="12192000" cy="6858000"/>
          </a:xfrm>
          <a:prstGeom prst="rect">
            <a:avLst/>
          </a:prstGeom>
          <a:noFill/>
          <a:ln>
            <a:noFill/>
          </a:ln>
        </p:spPr>
      </p:sp>
      <p:sp>
        <p:nvSpPr>
          <p:cNvPr id="80" name="Google Shape;80;p21"/>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21"/>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cap="none"/>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21"/>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lvl1pPr lvl="0" algn="ctr">
              <a:lnSpc>
                <a:spcPct val="150000"/>
              </a:lnSpc>
              <a:spcBef>
                <a:spcPts val="1000"/>
              </a:spcBef>
              <a:spcAft>
                <a:spcPts val="0"/>
              </a:spcAft>
              <a:buClr>
                <a:schemeClr val="lt1"/>
              </a:buClr>
              <a:buSzPts val="4000"/>
              <a:buFont typeface="Calibri"/>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83" name="Shape 83"/>
        <p:cNvGrpSpPr/>
        <p:nvPr/>
      </p:nvGrpSpPr>
      <p:grpSpPr>
        <a:xfrm>
          <a:off x="0" y="0"/>
          <a:ext cx="0" cy="0"/>
          <a:chOff x="0" y="0"/>
          <a:chExt cx="0" cy="0"/>
        </a:xfrm>
      </p:grpSpPr>
      <p:sp>
        <p:nvSpPr>
          <p:cNvPr id="84" name="Google Shape;84;p33"/>
          <p:cNvSpPr txBox="1"/>
          <p:nvPr>
            <p:ph type="title"/>
          </p:nvPr>
        </p:nvSpPr>
        <p:spPr>
          <a:xfrm>
            <a:off x="7792279" y="365125"/>
            <a:ext cx="4018722" cy="573989"/>
          </a:xfrm>
          <a:prstGeom prst="rect">
            <a:avLst/>
          </a:prstGeom>
          <a:noFill/>
          <a:ln>
            <a:noFill/>
          </a:ln>
        </p:spPr>
        <p:txBody>
          <a:bodyPr anchorCtr="0" anchor="ctr" bIns="45700" lIns="0" spcFirstLastPara="1" rIns="0" wrap="square" tIns="45700">
            <a:noAutofit/>
          </a:bodyPr>
          <a:lstStyle>
            <a:lvl1pPr lvl="0" algn="l">
              <a:lnSpc>
                <a:spcPct val="10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3"/>
          <p:cNvSpPr txBox="1"/>
          <p:nvPr>
            <p:ph idx="1" type="body"/>
          </p:nvPr>
        </p:nvSpPr>
        <p:spPr>
          <a:xfrm>
            <a:off x="7792279" y="1263841"/>
            <a:ext cx="4018722" cy="4636392"/>
          </a:xfrm>
          <a:prstGeom prst="rect">
            <a:avLst/>
          </a:prstGeom>
          <a:noFill/>
          <a:ln>
            <a:noFill/>
          </a:ln>
        </p:spPr>
        <p:txBody>
          <a:bodyPr anchorCtr="0" anchor="t" bIns="45700" lIns="0" spcFirstLastPara="1" rIns="0" wrap="square" tIns="45700">
            <a:noAutofit/>
          </a:bodyPr>
          <a:lstStyle>
            <a:lvl1pPr indent="-330200" lvl="0" marL="457200" algn="l">
              <a:lnSpc>
                <a:spcPct val="150000"/>
              </a:lnSpc>
              <a:spcBef>
                <a:spcPts val="500"/>
              </a:spcBef>
              <a:spcAft>
                <a:spcPts val="0"/>
              </a:spcAft>
              <a:buClr>
                <a:schemeClr val="dk1"/>
              </a:buClr>
              <a:buSzPts val="1600"/>
              <a:buChar char="•"/>
              <a:defRPr sz="1600"/>
            </a:lvl1pPr>
            <a:lvl2pPr indent="-317500" lvl="1" marL="914400" algn="l">
              <a:lnSpc>
                <a:spcPct val="150000"/>
              </a:lnSpc>
              <a:spcBef>
                <a:spcPts val="500"/>
              </a:spcBef>
              <a:spcAft>
                <a:spcPts val="0"/>
              </a:spcAft>
              <a:buClr>
                <a:schemeClr val="dk1"/>
              </a:buClr>
              <a:buSzPts val="1400"/>
              <a:buChar char="•"/>
              <a:defRPr sz="1400"/>
            </a:lvl2pPr>
            <a:lvl3pPr indent="-317500" lvl="2" marL="1371600" algn="l">
              <a:lnSpc>
                <a:spcPct val="150000"/>
              </a:lnSpc>
              <a:spcBef>
                <a:spcPts val="500"/>
              </a:spcBef>
              <a:spcAft>
                <a:spcPts val="0"/>
              </a:spcAft>
              <a:buClr>
                <a:schemeClr val="dk1"/>
              </a:buClr>
              <a:buSzPts val="1400"/>
              <a:buChar char="•"/>
              <a:defRPr sz="1400"/>
            </a:lvl3pPr>
            <a:lvl4pPr indent="-304800" lvl="3" marL="1828800" algn="l">
              <a:lnSpc>
                <a:spcPct val="150000"/>
              </a:lnSpc>
              <a:spcBef>
                <a:spcPts val="500"/>
              </a:spcBef>
              <a:spcAft>
                <a:spcPts val="0"/>
              </a:spcAft>
              <a:buClr>
                <a:schemeClr val="dk1"/>
              </a:buClr>
              <a:buSzPts val="1200"/>
              <a:buChar char="•"/>
              <a:defRPr sz="1200"/>
            </a:lvl4pPr>
            <a:lvl5pPr indent="-304800" lvl="4" marL="2286000" algn="l">
              <a:lnSpc>
                <a:spcPct val="150000"/>
              </a:lnSpc>
              <a:spcBef>
                <a:spcPts val="5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33"/>
          <p:cNvSpPr/>
          <p:nvPr>
            <p:ph idx="2" type="pic"/>
          </p:nvPr>
        </p:nvSpPr>
        <p:spPr>
          <a:xfrm>
            <a:off x="736600" y="365125"/>
            <a:ext cx="2997200" cy="1781979"/>
          </a:xfrm>
          <a:prstGeom prst="rect">
            <a:avLst/>
          </a:prstGeom>
          <a:noFill/>
          <a:ln>
            <a:noFill/>
          </a:ln>
        </p:spPr>
      </p:sp>
      <p:sp>
        <p:nvSpPr>
          <p:cNvPr id="88" name="Google Shape;88;p33"/>
          <p:cNvSpPr/>
          <p:nvPr>
            <p:ph idx="3" type="pic"/>
          </p:nvPr>
        </p:nvSpPr>
        <p:spPr>
          <a:xfrm>
            <a:off x="4051300" y="365125"/>
            <a:ext cx="2997200" cy="1781979"/>
          </a:xfrm>
          <a:prstGeom prst="rect">
            <a:avLst/>
          </a:prstGeom>
          <a:noFill/>
          <a:ln>
            <a:noFill/>
          </a:ln>
        </p:spPr>
      </p:sp>
      <p:sp>
        <p:nvSpPr>
          <p:cNvPr id="89" name="Google Shape;89;p33"/>
          <p:cNvSpPr/>
          <p:nvPr>
            <p:ph idx="4" type="pic"/>
          </p:nvPr>
        </p:nvSpPr>
        <p:spPr>
          <a:xfrm>
            <a:off x="736600" y="2422525"/>
            <a:ext cx="2997200" cy="1781979"/>
          </a:xfrm>
          <a:prstGeom prst="rect">
            <a:avLst/>
          </a:prstGeom>
          <a:noFill/>
          <a:ln>
            <a:noFill/>
          </a:ln>
        </p:spPr>
      </p:sp>
      <p:sp>
        <p:nvSpPr>
          <p:cNvPr id="90" name="Google Shape;90;p33"/>
          <p:cNvSpPr/>
          <p:nvPr>
            <p:ph idx="5" type="pic"/>
          </p:nvPr>
        </p:nvSpPr>
        <p:spPr>
          <a:xfrm>
            <a:off x="4051300" y="2422525"/>
            <a:ext cx="2997200" cy="1781979"/>
          </a:xfrm>
          <a:prstGeom prst="rect">
            <a:avLst/>
          </a:prstGeom>
          <a:noFill/>
          <a:ln>
            <a:noFill/>
          </a:ln>
        </p:spPr>
      </p:sp>
      <p:sp>
        <p:nvSpPr>
          <p:cNvPr id="91" name="Google Shape;91;p33"/>
          <p:cNvSpPr/>
          <p:nvPr>
            <p:ph idx="6" type="pic"/>
          </p:nvPr>
        </p:nvSpPr>
        <p:spPr>
          <a:xfrm>
            <a:off x="736600" y="4479925"/>
            <a:ext cx="2997200" cy="1781979"/>
          </a:xfrm>
          <a:prstGeom prst="rect">
            <a:avLst/>
          </a:prstGeom>
          <a:noFill/>
          <a:ln>
            <a:noFill/>
          </a:ln>
        </p:spPr>
      </p:sp>
      <p:sp>
        <p:nvSpPr>
          <p:cNvPr id="92" name="Google Shape;92;p33"/>
          <p:cNvSpPr/>
          <p:nvPr>
            <p:ph idx="7" type="pic"/>
          </p:nvPr>
        </p:nvSpPr>
        <p:spPr>
          <a:xfrm>
            <a:off x="4051300" y="4479925"/>
            <a:ext cx="2997200" cy="1781979"/>
          </a:xfrm>
          <a:prstGeom prst="rect">
            <a:avLst/>
          </a:prstGeom>
          <a:noFill/>
          <a:ln>
            <a:noFill/>
          </a:ln>
        </p:spPr>
      </p:sp>
      <p:sp>
        <p:nvSpPr>
          <p:cNvPr id="93" name="Google Shape;93;p33"/>
          <p:cNvSpPr/>
          <p:nvPr/>
        </p:nvSpPr>
        <p:spPr>
          <a:xfrm>
            <a:off x="7781678"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94" name="Shape 94"/>
        <p:cNvGrpSpPr/>
        <p:nvPr/>
      </p:nvGrpSpPr>
      <p:grpSpPr>
        <a:xfrm>
          <a:off x="0" y="0"/>
          <a:ext cx="0" cy="0"/>
          <a:chOff x="0" y="0"/>
          <a:chExt cx="0" cy="0"/>
        </a:xfrm>
      </p:grpSpPr>
      <p:sp>
        <p:nvSpPr>
          <p:cNvPr id="95" name="Google Shape;95;p27"/>
          <p:cNvSpPr/>
          <p:nvPr>
            <p:ph idx="2" type="pic"/>
          </p:nvPr>
        </p:nvSpPr>
        <p:spPr>
          <a:xfrm>
            <a:off x="0" y="0"/>
            <a:ext cx="12192000" cy="6858000"/>
          </a:xfrm>
          <a:prstGeom prst="rect">
            <a:avLst/>
          </a:prstGeom>
          <a:noFill/>
          <a:ln>
            <a:noFill/>
          </a:ln>
        </p:spPr>
      </p:sp>
      <p:sp>
        <p:nvSpPr>
          <p:cNvPr id="96" name="Google Shape;96;p27"/>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7"/>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3200"/>
              <a:buNone/>
              <a:defRPr sz="3200"/>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Column">
  <p:cSld name="Content 2 Column">
    <p:spTree>
      <p:nvGrpSpPr>
        <p:cNvPr id="98" name="Shape 98"/>
        <p:cNvGrpSpPr/>
        <p:nvPr/>
      </p:nvGrpSpPr>
      <p:grpSpPr>
        <a:xfrm>
          <a:off x="0" y="0"/>
          <a:ext cx="0" cy="0"/>
          <a:chOff x="0" y="0"/>
          <a:chExt cx="0" cy="0"/>
        </a:xfrm>
      </p:grpSpPr>
      <p:sp>
        <p:nvSpPr>
          <p:cNvPr id="99" name="Google Shape;99;p34"/>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34"/>
          <p:cNvSpPr/>
          <p:nvPr>
            <p:ph idx="2" type="pic"/>
          </p:nvPr>
        </p:nvSpPr>
        <p:spPr>
          <a:xfrm>
            <a:off x="6578601" y="1638300"/>
            <a:ext cx="5156200" cy="1892300"/>
          </a:xfrm>
          <a:prstGeom prst="rect">
            <a:avLst/>
          </a:prstGeom>
          <a:noFill/>
          <a:ln>
            <a:noFill/>
          </a:ln>
        </p:spPr>
      </p:sp>
      <p:sp>
        <p:nvSpPr>
          <p:cNvPr id="101" name="Google Shape;101;p34"/>
          <p:cNvSpPr/>
          <p:nvPr>
            <p:ph idx="3" type="pic"/>
          </p:nvPr>
        </p:nvSpPr>
        <p:spPr>
          <a:xfrm>
            <a:off x="469900" y="1638300"/>
            <a:ext cx="5156200" cy="1892300"/>
          </a:xfrm>
          <a:prstGeom prst="rect">
            <a:avLst/>
          </a:prstGeom>
          <a:noFill/>
          <a:ln>
            <a:noFill/>
          </a:ln>
        </p:spPr>
      </p:sp>
      <p:sp>
        <p:nvSpPr>
          <p:cNvPr id="102" name="Google Shape;102;p34"/>
          <p:cNvSpPr txBox="1"/>
          <p:nvPr>
            <p:ph idx="1" type="body"/>
          </p:nvPr>
        </p:nvSpPr>
        <p:spPr>
          <a:xfrm>
            <a:off x="469107" y="3864355"/>
            <a:ext cx="5157787" cy="494506"/>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None/>
              <a:defRPr sz="24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34"/>
          <p:cNvSpPr txBox="1"/>
          <p:nvPr>
            <p:ph idx="4" type="body"/>
          </p:nvPr>
        </p:nvSpPr>
        <p:spPr>
          <a:xfrm>
            <a:off x="469107" y="4531139"/>
            <a:ext cx="5157787" cy="2039144"/>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34"/>
          <p:cNvSpPr txBox="1"/>
          <p:nvPr>
            <p:ph idx="5" type="body"/>
          </p:nvPr>
        </p:nvSpPr>
        <p:spPr>
          <a:xfrm>
            <a:off x="6565107" y="3864355"/>
            <a:ext cx="5183188" cy="494506"/>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None/>
              <a:defRPr sz="24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34"/>
          <p:cNvSpPr txBox="1"/>
          <p:nvPr>
            <p:ph idx="6" type="body"/>
          </p:nvPr>
        </p:nvSpPr>
        <p:spPr>
          <a:xfrm>
            <a:off x="6565107" y="4531139"/>
            <a:ext cx="5183188" cy="2039144"/>
          </a:xfrm>
          <a:prstGeom prst="rect">
            <a:avLst/>
          </a:prstGeom>
          <a:noFill/>
          <a:ln>
            <a:noFill/>
          </a:ln>
        </p:spPr>
        <p:txBody>
          <a:bodyPr anchorCtr="0" anchor="t" bIns="45700" lIns="91425" spcFirstLastPara="1" rIns="91425" wrap="square" tIns="45700">
            <a:noAutofit/>
          </a:bodyPr>
          <a:lstStyle>
            <a:lvl1pPr indent="-342900" lvl="0" marL="457200" algn="l">
              <a:lnSpc>
                <a:spcPct val="150000"/>
              </a:lnSpc>
              <a:spcBef>
                <a:spcPts val="1000"/>
              </a:spcBef>
              <a:spcAft>
                <a:spcPts val="0"/>
              </a:spcAft>
              <a:buClr>
                <a:schemeClr val="dk1"/>
              </a:buClr>
              <a:buSzPts val="18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3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107" name="Shape 107"/>
        <p:cNvGrpSpPr/>
        <p:nvPr/>
      </p:nvGrpSpPr>
      <p:grpSpPr>
        <a:xfrm>
          <a:off x="0" y="0"/>
          <a:ext cx="0" cy="0"/>
          <a:chOff x="0" y="0"/>
          <a:chExt cx="0" cy="0"/>
        </a:xfrm>
      </p:grpSpPr>
      <p:sp>
        <p:nvSpPr>
          <p:cNvPr id="108" name="Google Shape;108;p31"/>
          <p:cNvSpPr/>
          <p:nvPr>
            <p:ph idx="2" type="pic"/>
          </p:nvPr>
        </p:nvSpPr>
        <p:spPr>
          <a:xfrm>
            <a:off x="0" y="0"/>
            <a:ext cx="12192000" cy="6858000"/>
          </a:xfrm>
          <a:prstGeom prst="rect">
            <a:avLst/>
          </a:prstGeom>
          <a:noFill/>
          <a:ln>
            <a:noFill/>
          </a:ln>
        </p:spPr>
      </p:sp>
      <p:sp>
        <p:nvSpPr>
          <p:cNvPr id="109" name="Google Shape;109;p31"/>
          <p:cNvSpPr txBox="1"/>
          <p:nvPr>
            <p:ph type="title"/>
          </p:nvPr>
        </p:nvSpPr>
        <p:spPr>
          <a:xfrm>
            <a:off x="702365" y="1660810"/>
            <a:ext cx="10787270" cy="8306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31"/>
          <p:cNvSpPr txBox="1"/>
          <p:nvPr>
            <p:ph idx="1" type="body"/>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1" name="Google Shape;111;p31"/>
          <p:cNvSpPr txBox="1"/>
          <p:nvPr>
            <p:ph idx="3" type="body"/>
          </p:nvPr>
        </p:nvSpPr>
        <p:spPr>
          <a:xfrm>
            <a:off x="588194"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2" name="Google Shape;112;p31"/>
          <p:cNvSpPr txBox="1"/>
          <p:nvPr>
            <p:ph idx="4" type="body"/>
          </p:nvPr>
        </p:nvSpPr>
        <p:spPr>
          <a:xfrm>
            <a:off x="4563664" y="3893330"/>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3" name="Google Shape;113;p31"/>
          <p:cNvSpPr txBox="1"/>
          <p:nvPr>
            <p:ph idx="5" type="body"/>
          </p:nvPr>
        </p:nvSpPr>
        <p:spPr>
          <a:xfrm>
            <a:off x="8539138"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4" name="Google Shape;114;p31"/>
          <p:cNvSpPr/>
          <p:nvPr>
            <p:ph idx="6" type="clipArt"/>
          </p:nvPr>
        </p:nvSpPr>
        <p:spPr>
          <a:xfrm>
            <a:off x="1754768" y="3098985"/>
            <a:ext cx="731520" cy="731520"/>
          </a:xfrm>
          <a:prstGeom prst="rect">
            <a:avLst/>
          </a:prstGeom>
          <a:noFill/>
          <a:ln>
            <a:noFill/>
          </a:ln>
        </p:spPr>
      </p:sp>
      <p:sp>
        <p:nvSpPr>
          <p:cNvPr id="115" name="Google Shape;115;p31"/>
          <p:cNvSpPr/>
          <p:nvPr>
            <p:ph idx="7" type="clipArt"/>
          </p:nvPr>
        </p:nvSpPr>
        <p:spPr>
          <a:xfrm>
            <a:off x="5730240" y="3098985"/>
            <a:ext cx="731520" cy="731520"/>
          </a:xfrm>
          <a:prstGeom prst="rect">
            <a:avLst/>
          </a:prstGeom>
          <a:noFill/>
          <a:ln>
            <a:noFill/>
          </a:ln>
        </p:spPr>
      </p:sp>
      <p:sp>
        <p:nvSpPr>
          <p:cNvPr id="116" name="Google Shape;116;p31"/>
          <p:cNvSpPr/>
          <p:nvPr>
            <p:ph idx="8" type="clipArt"/>
          </p:nvPr>
        </p:nvSpPr>
        <p:spPr>
          <a:xfrm>
            <a:off x="9705712" y="3098985"/>
            <a:ext cx="731520" cy="73152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dk1"/>
        </a:solidFill>
      </p:bgPr>
    </p:bg>
    <p:spTree>
      <p:nvGrpSpPr>
        <p:cNvPr id="19" name="Shape 19"/>
        <p:cNvGrpSpPr/>
        <p:nvPr/>
      </p:nvGrpSpPr>
      <p:grpSpPr>
        <a:xfrm>
          <a:off x="0" y="0"/>
          <a:ext cx="0" cy="0"/>
          <a:chOff x="0" y="0"/>
          <a:chExt cx="0" cy="0"/>
        </a:xfrm>
      </p:grpSpPr>
      <p:sp>
        <p:nvSpPr>
          <p:cNvPr id="20" name="Google Shape;20;p28"/>
          <p:cNvSpPr/>
          <p:nvPr>
            <p:ph idx="2" type="pic"/>
          </p:nvPr>
        </p:nvSpPr>
        <p:spPr>
          <a:xfrm>
            <a:off x="0" y="0"/>
            <a:ext cx="12192000" cy="6858000"/>
          </a:xfrm>
          <a:prstGeom prst="rect">
            <a:avLst/>
          </a:prstGeom>
          <a:noFill/>
          <a:ln>
            <a:noFill/>
          </a:ln>
        </p:spPr>
      </p:sp>
      <p:sp>
        <p:nvSpPr>
          <p:cNvPr id="21" name="Google Shape;21;p28"/>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400"/>
              <a:buFont typeface="Calibri"/>
              <a:buNone/>
              <a:defRPr sz="1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8"/>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3200"/>
              <a:buNone/>
              <a:defRPr sz="3200"/>
            </a:lvl1pPr>
            <a:lvl2pPr indent="-342900" lvl="1" marL="914400" algn="l">
              <a:lnSpc>
                <a:spcPct val="150000"/>
              </a:lnSpc>
              <a:spcBef>
                <a:spcPts val="500"/>
              </a:spcBef>
              <a:spcAft>
                <a:spcPts val="0"/>
              </a:spcAft>
              <a:buClr>
                <a:schemeClr val="lt1"/>
              </a:buClr>
              <a:buSzPts val="1800"/>
              <a:buChar char="•"/>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dk1"/>
        </a:solidFill>
      </p:bgPr>
    </p:bg>
    <p:spTree>
      <p:nvGrpSpPr>
        <p:cNvPr id="23" name="Shape 23"/>
        <p:cNvGrpSpPr/>
        <p:nvPr/>
      </p:nvGrpSpPr>
      <p:grpSpPr>
        <a:xfrm>
          <a:off x="0" y="0"/>
          <a:ext cx="0" cy="0"/>
          <a:chOff x="0" y="0"/>
          <a:chExt cx="0" cy="0"/>
        </a:xfrm>
      </p:grpSpPr>
      <p:sp>
        <p:nvSpPr>
          <p:cNvPr id="24" name="Google Shape;24;p32"/>
          <p:cNvSpPr/>
          <p:nvPr>
            <p:ph idx="2" type="pic"/>
          </p:nvPr>
        </p:nvSpPr>
        <p:spPr>
          <a:xfrm>
            <a:off x="0" y="0"/>
            <a:ext cx="12192000" cy="6858000"/>
          </a:xfrm>
          <a:prstGeom prst="rect">
            <a:avLst/>
          </a:prstGeom>
          <a:noFill/>
          <a:ln>
            <a:noFill/>
          </a:ln>
        </p:spPr>
      </p:sp>
      <p:sp>
        <p:nvSpPr>
          <p:cNvPr id="25" name="Google Shape;25;p32"/>
          <p:cNvSpPr txBox="1"/>
          <p:nvPr>
            <p:ph type="title"/>
          </p:nvPr>
        </p:nvSpPr>
        <p:spPr>
          <a:xfrm>
            <a:off x="702365" y="1660810"/>
            <a:ext cx="10787270" cy="8306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2"/>
          <p:cNvSpPr txBox="1"/>
          <p:nvPr>
            <p:ph idx="1" type="body"/>
          </p:nvPr>
        </p:nvSpPr>
        <p:spPr>
          <a:xfrm>
            <a:off x="3512343" y="5137992"/>
            <a:ext cx="5167313"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 name="Google Shape;27;p32"/>
          <p:cNvSpPr txBox="1"/>
          <p:nvPr>
            <p:ph idx="3" type="body"/>
          </p:nvPr>
        </p:nvSpPr>
        <p:spPr>
          <a:xfrm>
            <a:off x="588194"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 name="Google Shape;28;p32"/>
          <p:cNvSpPr txBox="1"/>
          <p:nvPr>
            <p:ph idx="4" type="body"/>
          </p:nvPr>
        </p:nvSpPr>
        <p:spPr>
          <a:xfrm>
            <a:off x="4563664" y="3893330"/>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 name="Google Shape;29;p32"/>
          <p:cNvSpPr txBox="1"/>
          <p:nvPr>
            <p:ph idx="5" type="body"/>
          </p:nvPr>
        </p:nvSpPr>
        <p:spPr>
          <a:xfrm>
            <a:off x="8539138" y="3903126"/>
            <a:ext cx="3064668" cy="518795"/>
          </a:xfrm>
          <a:prstGeom prst="rect">
            <a:avLst/>
          </a:prstGeom>
          <a:noFill/>
          <a:ln>
            <a:noFill/>
          </a:ln>
        </p:spPr>
        <p:txBody>
          <a:bodyPr anchorCtr="0" anchor="t" bIns="45700" lIns="91425" spcFirstLastPara="1" rIns="91425" wrap="square" tIns="45700">
            <a:noAutofit/>
          </a:bodyPr>
          <a:lstStyle>
            <a:lvl1pPr indent="-228600" lvl="0" marL="457200" algn="ctr">
              <a:lnSpc>
                <a:spcPct val="150000"/>
              </a:lnSpc>
              <a:spcBef>
                <a:spcPts val="1000"/>
              </a:spcBef>
              <a:spcAft>
                <a:spcPts val="0"/>
              </a:spcAft>
              <a:buClr>
                <a:schemeClr val="lt1"/>
              </a:buClr>
              <a:buSzPts val="1800"/>
              <a:buNone/>
              <a:defRPr sz="1800">
                <a:solidFill>
                  <a:schemeClr val="lt1"/>
                </a:solidFill>
              </a:defRPr>
            </a:lvl1pPr>
            <a:lvl2pPr indent="-228600" lvl="1" marL="914400" algn="l">
              <a:lnSpc>
                <a:spcPct val="150000"/>
              </a:lnSpc>
              <a:spcBef>
                <a:spcPts val="500"/>
              </a:spcBef>
              <a:spcAft>
                <a:spcPts val="0"/>
              </a:spcAft>
              <a:buClr>
                <a:schemeClr val="lt1"/>
              </a:buClr>
              <a:buSzPts val="1400"/>
              <a:buNone/>
              <a:defRPr/>
            </a:lvl2pPr>
            <a:lvl3pPr indent="-342900" lvl="2" marL="1371600" algn="l">
              <a:lnSpc>
                <a:spcPct val="150000"/>
              </a:lnSpc>
              <a:spcBef>
                <a:spcPts val="500"/>
              </a:spcBef>
              <a:spcAft>
                <a:spcPts val="0"/>
              </a:spcAft>
              <a:buClr>
                <a:schemeClr val="lt1"/>
              </a:buClr>
              <a:buSzPts val="1800"/>
              <a:buChar char="•"/>
              <a:defRPr/>
            </a:lvl3pPr>
            <a:lvl4pPr indent="-342900" lvl="3" marL="1828800" algn="l">
              <a:lnSpc>
                <a:spcPct val="150000"/>
              </a:lnSpc>
              <a:spcBef>
                <a:spcPts val="500"/>
              </a:spcBef>
              <a:spcAft>
                <a:spcPts val="0"/>
              </a:spcAft>
              <a:buClr>
                <a:schemeClr val="lt1"/>
              </a:buClr>
              <a:buSzPts val="1800"/>
              <a:buChar char="•"/>
              <a:defRPr/>
            </a:lvl4pPr>
            <a:lvl5pPr indent="-342900" lvl="4" marL="2286000" algn="l">
              <a:lnSpc>
                <a:spcPct val="15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 name="Google Shape;30;p32"/>
          <p:cNvSpPr/>
          <p:nvPr>
            <p:ph idx="6" type="clipArt"/>
          </p:nvPr>
        </p:nvSpPr>
        <p:spPr>
          <a:xfrm>
            <a:off x="1754768" y="3098985"/>
            <a:ext cx="731520" cy="731520"/>
          </a:xfrm>
          <a:prstGeom prst="rect">
            <a:avLst/>
          </a:prstGeom>
          <a:noFill/>
          <a:ln>
            <a:noFill/>
          </a:ln>
        </p:spPr>
      </p:sp>
      <p:sp>
        <p:nvSpPr>
          <p:cNvPr id="31" name="Google Shape;31;p32"/>
          <p:cNvSpPr/>
          <p:nvPr>
            <p:ph idx="7" type="clipArt"/>
          </p:nvPr>
        </p:nvSpPr>
        <p:spPr>
          <a:xfrm>
            <a:off x="5730240" y="3098985"/>
            <a:ext cx="731520" cy="731520"/>
          </a:xfrm>
          <a:prstGeom prst="rect">
            <a:avLst/>
          </a:prstGeom>
          <a:noFill/>
          <a:ln>
            <a:noFill/>
          </a:ln>
        </p:spPr>
      </p:sp>
      <p:sp>
        <p:nvSpPr>
          <p:cNvPr id="32" name="Google Shape;32;p32"/>
          <p:cNvSpPr/>
          <p:nvPr>
            <p:ph idx="8" type="clipArt"/>
          </p:nvPr>
        </p:nvSpPr>
        <p:spPr>
          <a:xfrm>
            <a:off x="9705712" y="3098985"/>
            <a:ext cx="731520" cy="73152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 name="Shape 38"/>
        <p:cNvGrpSpPr/>
        <p:nvPr/>
      </p:nvGrpSpPr>
      <p:grpSpPr>
        <a:xfrm>
          <a:off x="0" y="0"/>
          <a:ext cx="0" cy="0"/>
          <a:chOff x="0" y="0"/>
          <a:chExt cx="0" cy="0"/>
        </a:xfrm>
      </p:grpSpPr>
      <p:sp>
        <p:nvSpPr>
          <p:cNvPr id="39" name="Google Shape;39;p23"/>
          <p:cNvSpPr/>
          <p:nvPr>
            <p:ph idx="2" type="pic"/>
          </p:nvPr>
        </p:nvSpPr>
        <p:spPr>
          <a:xfrm>
            <a:off x="0" y="0"/>
            <a:ext cx="6096000" cy="6858000"/>
          </a:xfrm>
          <a:prstGeom prst="parallelogram">
            <a:avLst>
              <a:gd fmla="val 25000" name="adj"/>
            </a:avLst>
          </a:prstGeom>
          <a:noFill/>
          <a:ln>
            <a:noFill/>
          </a:ln>
        </p:spPr>
      </p:sp>
      <p:sp>
        <p:nvSpPr>
          <p:cNvPr id="40" name="Google Shape;40;p23"/>
          <p:cNvSpPr txBox="1"/>
          <p:nvPr>
            <p:ph type="title"/>
          </p:nvPr>
        </p:nvSpPr>
        <p:spPr>
          <a:xfrm>
            <a:off x="7068819" y="642927"/>
            <a:ext cx="4846320" cy="1435947"/>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5400"/>
              <a:buFont typeface="Calibri"/>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23"/>
          <p:cNvSpPr txBox="1"/>
          <p:nvPr>
            <p:ph idx="1" type="body"/>
          </p:nvPr>
        </p:nvSpPr>
        <p:spPr>
          <a:xfrm>
            <a:off x="7068820" y="2078875"/>
            <a:ext cx="4114800" cy="37988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1800"/>
              <a:buNone/>
              <a:defRPr sz="1800"/>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3"/>
          <p:cNvSpPr/>
          <p:nvPr/>
        </p:nvSpPr>
        <p:spPr>
          <a:xfrm>
            <a:off x="7068820" y="6303963"/>
            <a:ext cx="3014980" cy="554037"/>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45" name="Shape 45"/>
        <p:cNvGrpSpPr/>
        <p:nvPr/>
      </p:nvGrpSpPr>
      <p:grpSpPr>
        <a:xfrm>
          <a:off x="0" y="0"/>
          <a:ext cx="0" cy="0"/>
          <a:chOff x="0" y="0"/>
          <a:chExt cx="0" cy="0"/>
        </a:xfrm>
      </p:grpSpPr>
      <p:sp>
        <p:nvSpPr>
          <p:cNvPr id="46" name="Google Shape;46;p24"/>
          <p:cNvSpPr txBox="1"/>
          <p:nvPr>
            <p:ph idx="1" type="body"/>
          </p:nvPr>
        </p:nvSpPr>
        <p:spPr>
          <a:xfrm>
            <a:off x="6225539" y="1546138"/>
            <a:ext cx="402336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lvl1pPr indent="-228600" lvl="0" marL="457200" algn="ctr">
              <a:lnSpc>
                <a:spcPct val="100000"/>
              </a:lnSpc>
              <a:spcBef>
                <a:spcPts val="0"/>
              </a:spcBef>
              <a:spcAft>
                <a:spcPts val="0"/>
              </a:spcAft>
              <a:buClr>
                <a:schemeClr val="lt1"/>
              </a:buClr>
              <a:buSzPts val="1400"/>
              <a:buNone/>
              <a:defRPr sz="1400">
                <a:solidFill>
                  <a:schemeClr val="lt1"/>
                </a:solidFill>
                <a:latin typeface="Calibri"/>
                <a:ea typeface="Calibri"/>
                <a:cs typeface="Calibri"/>
                <a:sym typeface="Calibri"/>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4"/>
          <p:cNvSpPr/>
          <p:nvPr>
            <p:ph idx="2" type="pic"/>
          </p:nvPr>
        </p:nvSpPr>
        <p:spPr>
          <a:xfrm>
            <a:off x="0" y="0"/>
            <a:ext cx="5416550" cy="6846932"/>
          </a:xfrm>
          <a:prstGeom prst="rect">
            <a:avLst/>
          </a:prstGeom>
          <a:noFill/>
          <a:ln>
            <a:noFill/>
          </a:ln>
        </p:spPr>
      </p:sp>
      <p:sp>
        <p:nvSpPr>
          <p:cNvPr id="48" name="Google Shape;48;p2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24"/>
          <p:cNvSpPr txBox="1"/>
          <p:nvPr>
            <p:ph idx="3" type="body"/>
          </p:nvPr>
        </p:nvSpPr>
        <p:spPr>
          <a:xfrm>
            <a:off x="6096000" y="2799617"/>
            <a:ext cx="4646246" cy="2218585"/>
          </a:xfrm>
          <a:prstGeom prst="rect">
            <a:avLst/>
          </a:prstGeom>
          <a:noFill/>
          <a:ln>
            <a:noFill/>
          </a:ln>
        </p:spPr>
        <p:txBody>
          <a:bodyPr anchorCtr="0" anchor="t" bIns="45700" lIns="91425" spcFirstLastPara="1" rIns="91425" wrap="square" tIns="45700">
            <a:noAutofit/>
          </a:bodyPr>
          <a:lstStyle>
            <a:lvl1pPr indent="-330200" lvl="0" marL="457200" algn="l">
              <a:lnSpc>
                <a:spcPct val="150000"/>
              </a:lnSpc>
              <a:spcBef>
                <a:spcPts val="1000"/>
              </a:spcBef>
              <a:spcAft>
                <a:spcPts val="0"/>
              </a:spcAft>
              <a:buClr>
                <a:schemeClr val="dk1"/>
              </a:buClr>
              <a:buSzPts val="16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4"/>
          <p:cNvSpPr txBox="1"/>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1" name="Google Shape;51;p24"/>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and Table">
  <p:cSld name="Chart and Table">
    <p:spTree>
      <p:nvGrpSpPr>
        <p:cNvPr id="52" name="Shape 52"/>
        <p:cNvGrpSpPr/>
        <p:nvPr/>
      </p:nvGrpSpPr>
      <p:grpSpPr>
        <a:xfrm>
          <a:off x="0" y="0"/>
          <a:ext cx="0" cy="0"/>
          <a:chOff x="0" y="0"/>
          <a:chExt cx="0" cy="0"/>
        </a:xfrm>
      </p:grpSpPr>
      <p:sp>
        <p:nvSpPr>
          <p:cNvPr id="53" name="Google Shape;53;p25"/>
          <p:cNvSpPr txBox="1"/>
          <p:nvPr>
            <p:ph type="title"/>
          </p:nvPr>
        </p:nvSpPr>
        <p:spPr>
          <a:xfrm>
            <a:off x="594519" y="767791"/>
            <a:ext cx="11002962" cy="82391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spTree>
      <p:nvGrpSpPr>
        <p:cNvPr id="56" name="Shape 56"/>
        <p:cNvGrpSpPr/>
        <p:nvPr/>
      </p:nvGrpSpPr>
      <p:grpSpPr>
        <a:xfrm>
          <a:off x="0" y="0"/>
          <a:ext cx="0" cy="0"/>
          <a:chOff x="0" y="0"/>
          <a:chExt cx="0" cy="0"/>
        </a:xfrm>
      </p:grpSpPr>
      <p:sp>
        <p:nvSpPr>
          <p:cNvPr id="57" name="Google Shape;57;p26"/>
          <p:cNvSpPr/>
          <p:nvPr>
            <p:ph idx="2" type="pic"/>
          </p:nvPr>
        </p:nvSpPr>
        <p:spPr>
          <a:xfrm>
            <a:off x="0" y="0"/>
            <a:ext cx="6096000" cy="6867922"/>
          </a:xfrm>
          <a:prstGeom prst="rect">
            <a:avLst/>
          </a:prstGeom>
          <a:noFill/>
          <a:ln>
            <a:noFill/>
          </a:ln>
        </p:spPr>
      </p:sp>
      <p:sp>
        <p:nvSpPr>
          <p:cNvPr id="58" name="Google Shape;58;p26"/>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6"/>
          <p:cNvSpPr txBox="1"/>
          <p:nvPr>
            <p:ph idx="1" type="body"/>
          </p:nvPr>
        </p:nvSpPr>
        <p:spPr>
          <a:xfrm>
            <a:off x="6096000" y="4378134"/>
            <a:ext cx="5251450" cy="365125"/>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1400"/>
              <a:buNone/>
              <a:defRPr sz="1400" cap="none">
                <a:solidFill>
                  <a:schemeClr val="lt1"/>
                </a:solidFill>
              </a:defRPr>
            </a:lvl1pPr>
            <a:lvl2pPr indent="-228600" lvl="1" marL="914400" algn="l">
              <a:lnSpc>
                <a:spcPct val="150000"/>
              </a:lnSpc>
              <a:spcBef>
                <a:spcPts val="500"/>
              </a:spcBef>
              <a:spcAft>
                <a:spcPts val="0"/>
              </a:spcAft>
              <a:buClr>
                <a:srgbClr val="888888"/>
              </a:buClr>
              <a:buSzPts val="2000"/>
              <a:buNone/>
              <a:defRPr sz="2000">
                <a:solidFill>
                  <a:srgbClr val="888888"/>
                </a:solidFill>
              </a:defRPr>
            </a:lvl2pPr>
            <a:lvl3pPr indent="-228600" lvl="2" marL="1371600" algn="l">
              <a:lnSpc>
                <a:spcPct val="150000"/>
              </a:lnSpc>
              <a:spcBef>
                <a:spcPts val="500"/>
              </a:spcBef>
              <a:spcAft>
                <a:spcPts val="0"/>
              </a:spcAft>
              <a:buClr>
                <a:srgbClr val="888888"/>
              </a:buClr>
              <a:buSzPts val="1800"/>
              <a:buNone/>
              <a:defRPr sz="1800">
                <a:solidFill>
                  <a:srgbClr val="888888"/>
                </a:solidFill>
              </a:defRPr>
            </a:lvl3pPr>
            <a:lvl4pPr indent="-228600" lvl="3" marL="1828800" algn="l">
              <a:lnSpc>
                <a:spcPct val="150000"/>
              </a:lnSpc>
              <a:spcBef>
                <a:spcPts val="500"/>
              </a:spcBef>
              <a:spcAft>
                <a:spcPts val="0"/>
              </a:spcAft>
              <a:buClr>
                <a:srgbClr val="888888"/>
              </a:buClr>
              <a:buSzPts val="1600"/>
              <a:buNone/>
              <a:defRPr sz="1600">
                <a:solidFill>
                  <a:srgbClr val="888888"/>
                </a:solidFill>
              </a:defRPr>
            </a:lvl4pPr>
            <a:lvl5pPr indent="-228600" lvl="4" marL="2286000" algn="l">
              <a:lnSpc>
                <a:spcPct val="15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0" name="Google Shape;6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62" name="Shape 62"/>
        <p:cNvGrpSpPr/>
        <p:nvPr/>
      </p:nvGrpSpPr>
      <p:grpSpPr>
        <a:xfrm>
          <a:off x="0" y="0"/>
          <a:ext cx="0" cy="0"/>
          <a:chOff x="0" y="0"/>
          <a:chExt cx="0" cy="0"/>
        </a:xfrm>
      </p:grpSpPr>
      <p:sp>
        <p:nvSpPr>
          <p:cNvPr id="63" name="Google Shape;63;p29"/>
          <p:cNvSpPr/>
          <p:nvPr>
            <p:ph idx="2" type="pic"/>
          </p:nvPr>
        </p:nvSpPr>
        <p:spPr>
          <a:xfrm>
            <a:off x="0" y="0"/>
            <a:ext cx="5416550" cy="6858000"/>
          </a:xfrm>
          <a:prstGeom prst="rect">
            <a:avLst/>
          </a:prstGeom>
          <a:noFill/>
          <a:ln>
            <a:noFill/>
          </a:ln>
        </p:spPr>
      </p:sp>
      <p:sp>
        <p:nvSpPr>
          <p:cNvPr id="64" name="Google Shape;64;p2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29"/>
          <p:cNvSpPr txBox="1"/>
          <p:nvPr>
            <p:ph idx="1" type="body"/>
          </p:nvPr>
        </p:nvSpPr>
        <p:spPr>
          <a:xfrm>
            <a:off x="6096000" y="1661160"/>
            <a:ext cx="4646246" cy="2218585"/>
          </a:xfrm>
          <a:prstGeom prst="rect">
            <a:avLst/>
          </a:prstGeom>
          <a:noFill/>
          <a:ln>
            <a:noFill/>
          </a:ln>
        </p:spPr>
        <p:txBody>
          <a:bodyPr anchorCtr="0" anchor="t" bIns="45700" lIns="91425" spcFirstLastPara="1" rIns="91425" wrap="square" tIns="45700">
            <a:noAutofit/>
          </a:bodyPr>
          <a:lstStyle>
            <a:lvl1pPr indent="-330200" lvl="0" marL="457200" algn="l">
              <a:lnSpc>
                <a:spcPct val="150000"/>
              </a:lnSpc>
              <a:spcBef>
                <a:spcPts val="1000"/>
              </a:spcBef>
              <a:spcAft>
                <a:spcPts val="0"/>
              </a:spcAft>
              <a:buClr>
                <a:schemeClr val="dk1"/>
              </a:buClr>
              <a:buSzPts val="1600"/>
              <a:buChar char="•"/>
              <a:defRPr/>
            </a:lvl1pPr>
            <a:lvl2pPr indent="-342900" lvl="1" marL="914400" algn="l">
              <a:lnSpc>
                <a:spcPct val="150000"/>
              </a:lnSpc>
              <a:spcBef>
                <a:spcPts val="500"/>
              </a:spcBef>
              <a:spcAft>
                <a:spcPts val="0"/>
              </a:spcAft>
              <a:buClr>
                <a:schemeClr val="dk1"/>
              </a:buClr>
              <a:buSzPts val="1800"/>
              <a:buChar char="•"/>
              <a:defRPr/>
            </a:lvl2pPr>
            <a:lvl3pPr indent="-342900" lvl="2" marL="1371600" algn="l">
              <a:lnSpc>
                <a:spcPct val="150000"/>
              </a:lnSpc>
              <a:spcBef>
                <a:spcPts val="500"/>
              </a:spcBef>
              <a:spcAft>
                <a:spcPts val="0"/>
              </a:spcAft>
              <a:buClr>
                <a:schemeClr val="dk1"/>
              </a:buClr>
              <a:buSzPts val="1800"/>
              <a:buChar char="•"/>
              <a:defRPr/>
            </a:lvl3pPr>
            <a:lvl4pPr indent="-342900" lvl="3" marL="1828800" algn="l">
              <a:lnSpc>
                <a:spcPct val="150000"/>
              </a:lnSpc>
              <a:spcBef>
                <a:spcPts val="500"/>
              </a:spcBef>
              <a:spcAft>
                <a:spcPts val="0"/>
              </a:spcAft>
              <a:buClr>
                <a:schemeClr val="dk1"/>
              </a:buClr>
              <a:buSzPts val="1800"/>
              <a:buChar char="•"/>
              <a:defRPr/>
            </a:lvl4pPr>
            <a:lvl5pPr indent="-342900" lvl="4" marL="2286000" algn="l">
              <a:lnSpc>
                <a:spcPct val="15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9"/>
          <p:cNvSpPr txBox="1"/>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67" name="Google Shape;67;p29"/>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lvl1pPr lvl="0" algn="l">
              <a:lnSpc>
                <a:spcPct val="150000"/>
              </a:lnSpc>
              <a:spcBef>
                <a:spcPts val="100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9"/>
          <p:cNvSpPr/>
          <p:nvPr/>
        </p:nvSpPr>
        <p:spPr>
          <a:xfrm>
            <a:off x="6107044" y="6303963"/>
            <a:ext cx="3014980" cy="554037"/>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Column">
  <p:cSld name="Content 3 Column">
    <p:spTree>
      <p:nvGrpSpPr>
        <p:cNvPr id="69" name="Shape 69"/>
        <p:cNvGrpSpPr/>
        <p:nvPr/>
      </p:nvGrpSpPr>
      <p:grpSpPr>
        <a:xfrm>
          <a:off x="0" y="0"/>
          <a:ext cx="0" cy="0"/>
          <a:chOff x="0" y="0"/>
          <a:chExt cx="0" cy="0"/>
        </a:xfrm>
      </p:grpSpPr>
      <p:sp>
        <p:nvSpPr>
          <p:cNvPr id="70" name="Google Shape;70;p30"/>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0"/>
          <p:cNvSpPr txBox="1"/>
          <p:nvPr>
            <p:ph idx="1" type="body"/>
          </p:nvPr>
        </p:nvSpPr>
        <p:spPr>
          <a:xfrm>
            <a:off x="960121" y="3669506"/>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0"/>
          <p:cNvSpPr/>
          <p:nvPr>
            <p:ph idx="2" type="pic"/>
          </p:nvPr>
        </p:nvSpPr>
        <p:spPr>
          <a:xfrm>
            <a:off x="960438" y="1624013"/>
            <a:ext cx="3108325" cy="1892300"/>
          </a:xfrm>
          <a:prstGeom prst="rect">
            <a:avLst/>
          </a:prstGeom>
          <a:noFill/>
          <a:ln>
            <a:noFill/>
          </a:ln>
        </p:spPr>
      </p:sp>
      <p:sp>
        <p:nvSpPr>
          <p:cNvPr id="73" name="Google Shape;73;p30"/>
          <p:cNvSpPr/>
          <p:nvPr>
            <p:ph idx="3" type="pic"/>
          </p:nvPr>
        </p:nvSpPr>
        <p:spPr>
          <a:xfrm>
            <a:off x="4542155" y="1623219"/>
            <a:ext cx="3108325" cy="1892300"/>
          </a:xfrm>
          <a:prstGeom prst="rect">
            <a:avLst/>
          </a:prstGeom>
          <a:noFill/>
          <a:ln>
            <a:noFill/>
          </a:ln>
        </p:spPr>
      </p:sp>
      <p:sp>
        <p:nvSpPr>
          <p:cNvPr id="74" name="Google Shape;74;p30"/>
          <p:cNvSpPr/>
          <p:nvPr>
            <p:ph idx="4" type="pic"/>
          </p:nvPr>
        </p:nvSpPr>
        <p:spPr>
          <a:xfrm>
            <a:off x="8122920" y="1623219"/>
            <a:ext cx="3108325" cy="1892300"/>
          </a:xfrm>
          <a:prstGeom prst="rect">
            <a:avLst/>
          </a:prstGeom>
          <a:noFill/>
          <a:ln>
            <a:noFill/>
          </a:ln>
        </p:spPr>
      </p:sp>
      <p:sp>
        <p:nvSpPr>
          <p:cNvPr id="75" name="Google Shape;75;p30"/>
          <p:cNvSpPr txBox="1"/>
          <p:nvPr>
            <p:ph idx="5" type="body"/>
          </p:nvPr>
        </p:nvSpPr>
        <p:spPr>
          <a:xfrm>
            <a:off x="4541837" y="3681412"/>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30"/>
          <p:cNvSpPr txBox="1"/>
          <p:nvPr>
            <p:ph idx="6" type="body"/>
          </p:nvPr>
        </p:nvSpPr>
        <p:spPr>
          <a:xfrm>
            <a:off x="8122919" y="3681412"/>
            <a:ext cx="3108326" cy="2566988"/>
          </a:xfrm>
          <a:prstGeom prst="rect">
            <a:avLst/>
          </a:prstGeom>
          <a:noFill/>
          <a:ln>
            <a:noFill/>
          </a:ln>
        </p:spPr>
        <p:txBody>
          <a:bodyPr anchorCtr="0" anchor="t" bIns="45700" lIns="91425" spcFirstLastPara="1" rIns="91425" wrap="square" tIns="45700">
            <a:noAutofit/>
          </a:bodyPr>
          <a:lstStyle>
            <a:lvl1pPr indent="-228600" lvl="0" marL="457200" algn="l">
              <a:lnSpc>
                <a:spcPct val="150000"/>
              </a:lnSpc>
              <a:spcBef>
                <a:spcPts val="1000"/>
              </a:spcBef>
              <a:spcAft>
                <a:spcPts val="0"/>
              </a:spcAft>
              <a:buClr>
                <a:schemeClr val="dk1"/>
              </a:buClr>
              <a:buSzPts val="2400"/>
              <a:buFont typeface="Noto Sans Symbols"/>
              <a:buNone/>
              <a:defRPr sz="2400"/>
            </a:lvl1pPr>
            <a:lvl2pPr indent="-317500" lvl="1" marL="914400" algn="l">
              <a:lnSpc>
                <a:spcPct val="150000"/>
              </a:lnSpc>
              <a:spcBef>
                <a:spcPts val="500"/>
              </a:spcBef>
              <a:spcAft>
                <a:spcPts val="0"/>
              </a:spcAft>
              <a:buClr>
                <a:schemeClr val="dk1"/>
              </a:buClr>
              <a:buSzPts val="1400"/>
              <a:buFont typeface="Noto Sans Symbols"/>
              <a:buChar char="▪"/>
              <a:defRPr/>
            </a:lvl2pPr>
            <a:lvl3pPr indent="-317500" lvl="2" marL="1371600" algn="l">
              <a:lnSpc>
                <a:spcPct val="150000"/>
              </a:lnSpc>
              <a:spcBef>
                <a:spcPts val="500"/>
              </a:spcBef>
              <a:spcAft>
                <a:spcPts val="0"/>
              </a:spcAft>
              <a:buClr>
                <a:schemeClr val="dk1"/>
              </a:buClr>
              <a:buSzPts val="1400"/>
              <a:buFont typeface="Noto Sans Symbols"/>
              <a:buChar char="▪"/>
              <a:defRPr/>
            </a:lvl3pPr>
            <a:lvl4pPr indent="-304800" lvl="3" marL="1828800" algn="l">
              <a:lnSpc>
                <a:spcPct val="150000"/>
              </a:lnSpc>
              <a:spcBef>
                <a:spcPts val="500"/>
              </a:spcBef>
              <a:spcAft>
                <a:spcPts val="0"/>
              </a:spcAft>
              <a:buClr>
                <a:schemeClr val="dk1"/>
              </a:buClr>
              <a:buSzPts val="1200"/>
              <a:buFont typeface="Noto Sans Symbols"/>
              <a:buChar char="▪"/>
              <a:defRPr/>
            </a:lvl4pPr>
            <a:lvl5pPr indent="-304800" lvl="4" marL="2286000" algn="l">
              <a:lnSpc>
                <a:spcPct val="150000"/>
              </a:lnSpc>
              <a:spcBef>
                <a:spcPts val="500"/>
              </a:spcBef>
              <a:spcAft>
                <a:spcPts val="0"/>
              </a:spcAft>
              <a:buClr>
                <a:schemeClr val="dk1"/>
              </a:buClr>
              <a:buSzPts val="12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3.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594519" y="1365813"/>
            <a:ext cx="10989920" cy="481115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5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1pPr>
            <a:lvl2pPr indent="-317500" lvl="1" marL="914400" marR="0" rtl="0" algn="l">
              <a:lnSpc>
                <a:spcPct val="150000"/>
              </a:lnSpc>
              <a:spcBef>
                <a:spcPts val="5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2pPr>
            <a:lvl3pPr indent="-317500" lvl="2" marL="1371600" marR="0" rtl="0" algn="l">
              <a:lnSpc>
                <a:spcPct val="150000"/>
              </a:lnSpc>
              <a:spcBef>
                <a:spcPts val="5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5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50000"/>
              </a:lnSpc>
              <a:spcBef>
                <a:spcPts val="5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2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 name="Shape 33"/>
        <p:cNvGrpSpPr/>
        <p:nvPr/>
      </p:nvGrpSpPr>
      <p:grpSpPr>
        <a:xfrm>
          <a:off x="0" y="0"/>
          <a:ext cx="0" cy="0"/>
          <a:chOff x="0" y="0"/>
          <a:chExt cx="0" cy="0"/>
        </a:xfrm>
      </p:grpSpPr>
      <p:sp>
        <p:nvSpPr>
          <p:cNvPr id="34" name="Google Shape;34;p19"/>
          <p:cNvSpPr txBox="1"/>
          <p:nvPr>
            <p:ph type="title"/>
          </p:nvPr>
        </p:nvSpPr>
        <p:spPr>
          <a:xfrm>
            <a:off x="594519" y="365125"/>
            <a:ext cx="11002962" cy="82391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19"/>
          <p:cNvSpPr txBox="1"/>
          <p:nvPr>
            <p:ph idx="1" type="body"/>
          </p:nvPr>
        </p:nvSpPr>
        <p:spPr>
          <a:xfrm>
            <a:off x="594519" y="1365813"/>
            <a:ext cx="10989920" cy="481115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150000"/>
              </a:lnSpc>
              <a:spcBef>
                <a:spcPts val="1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17500" lvl="2" marL="1371600" marR="0" rtl="0" algn="l">
              <a:lnSpc>
                <a:spcPct val="15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3pPr>
            <a:lvl4pPr indent="-304800" lvl="3" marL="18288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150000"/>
              </a:lnSpc>
              <a:spcBef>
                <a:spcPts val="5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1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rgbClr val="888888"/>
                </a:solidFill>
                <a:latin typeface="Calibri"/>
                <a:ea typeface="Calibri"/>
                <a:cs typeface="Calibri"/>
                <a:sym typeface="Calibri"/>
              </a:defRPr>
            </a:lvl1pPr>
            <a:lvl2pPr indent="0" lvl="1" marL="0" marR="0" rtl="0" algn="r">
              <a:spcBef>
                <a:spcPts val="0"/>
              </a:spcBef>
              <a:buNone/>
              <a:defRPr b="0" sz="1200" u="none">
                <a:solidFill>
                  <a:srgbClr val="888888"/>
                </a:solidFill>
                <a:latin typeface="Calibri"/>
                <a:ea typeface="Calibri"/>
                <a:cs typeface="Calibri"/>
                <a:sym typeface="Calibri"/>
              </a:defRPr>
            </a:lvl2pPr>
            <a:lvl3pPr indent="0" lvl="2" marL="0" marR="0" rtl="0" algn="r">
              <a:spcBef>
                <a:spcPts val="0"/>
              </a:spcBef>
              <a:buNone/>
              <a:defRPr b="0" sz="1200" u="none">
                <a:solidFill>
                  <a:srgbClr val="888888"/>
                </a:solidFill>
                <a:latin typeface="Calibri"/>
                <a:ea typeface="Calibri"/>
                <a:cs typeface="Calibri"/>
                <a:sym typeface="Calibri"/>
              </a:defRPr>
            </a:lvl3pPr>
            <a:lvl4pPr indent="0" lvl="3" marL="0" marR="0" rtl="0" algn="r">
              <a:spcBef>
                <a:spcPts val="0"/>
              </a:spcBef>
              <a:buNone/>
              <a:defRPr b="0" sz="1200" u="none">
                <a:solidFill>
                  <a:srgbClr val="888888"/>
                </a:solidFill>
                <a:latin typeface="Calibri"/>
                <a:ea typeface="Calibri"/>
                <a:cs typeface="Calibri"/>
                <a:sym typeface="Calibri"/>
              </a:defRPr>
            </a:lvl4pPr>
            <a:lvl5pPr indent="0" lvl="4" marL="0" marR="0" rtl="0" algn="r">
              <a:spcBef>
                <a:spcPts val="0"/>
              </a:spcBef>
              <a:buNone/>
              <a:defRPr b="0" sz="1200" u="none">
                <a:solidFill>
                  <a:srgbClr val="888888"/>
                </a:solidFill>
                <a:latin typeface="Calibri"/>
                <a:ea typeface="Calibri"/>
                <a:cs typeface="Calibri"/>
                <a:sym typeface="Calibri"/>
              </a:defRPr>
            </a:lvl5pPr>
            <a:lvl6pPr indent="0" lvl="5" marL="0" marR="0" rtl="0" algn="r">
              <a:spcBef>
                <a:spcPts val="0"/>
              </a:spcBef>
              <a:buNone/>
              <a:defRPr b="0" sz="1200" u="none">
                <a:solidFill>
                  <a:srgbClr val="888888"/>
                </a:solidFill>
                <a:latin typeface="Calibri"/>
                <a:ea typeface="Calibri"/>
                <a:cs typeface="Calibri"/>
                <a:sym typeface="Calibri"/>
              </a:defRPr>
            </a:lvl6pPr>
            <a:lvl7pPr indent="0" lvl="6" marL="0" marR="0" rtl="0" algn="r">
              <a:spcBef>
                <a:spcPts val="0"/>
              </a:spcBef>
              <a:buNone/>
              <a:defRPr b="0" sz="1200" u="none">
                <a:solidFill>
                  <a:srgbClr val="888888"/>
                </a:solidFill>
                <a:latin typeface="Calibri"/>
                <a:ea typeface="Calibri"/>
                <a:cs typeface="Calibri"/>
                <a:sym typeface="Calibri"/>
              </a:defRPr>
            </a:lvl7pPr>
            <a:lvl8pPr indent="0" lvl="7" marL="0" marR="0" rtl="0" algn="r">
              <a:spcBef>
                <a:spcPts val="0"/>
              </a:spcBef>
              <a:buNone/>
              <a:defRPr b="0" sz="1200" u="none">
                <a:solidFill>
                  <a:srgbClr val="888888"/>
                </a:solidFill>
                <a:latin typeface="Calibri"/>
                <a:ea typeface="Calibri"/>
                <a:cs typeface="Calibri"/>
                <a:sym typeface="Calibri"/>
              </a:defRPr>
            </a:lvl8pPr>
            <a:lvl9pPr indent="0" lvl="8" marL="0" marR="0" rtl="0" algn="r">
              <a:spcBef>
                <a:spcPts val="0"/>
              </a:spcBef>
              <a:buNone/>
              <a:defRPr b="0" sz="1200" u="non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9.jpg"/><Relationship Id="rId13" Type="http://schemas.openxmlformats.org/officeDocument/2006/relationships/image" Target="../media/image17.png"/><Relationship Id="rId12"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18.png"/><Relationship Id="rId15" Type="http://schemas.openxmlformats.org/officeDocument/2006/relationships/image" Target="../media/image20.png"/><Relationship Id="rId14" Type="http://schemas.openxmlformats.org/officeDocument/2006/relationships/image" Target="../media/image4.png"/><Relationship Id="rId16"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30.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pic>
        <p:nvPicPr>
          <p:cNvPr descr="abstract image" id="121" name="Google Shape;121;p1"/>
          <p:cNvPicPr preferRelativeResize="0"/>
          <p:nvPr>
            <p:ph idx="2" type="pic"/>
          </p:nvPr>
        </p:nvPicPr>
        <p:blipFill rotWithShape="1">
          <a:blip r:embed="rId3">
            <a:alphaModFix amt="52000"/>
          </a:blip>
          <a:srcRect b="0" l="0" r="0" t="0"/>
          <a:stretch/>
        </p:blipFill>
        <p:spPr>
          <a:xfrm>
            <a:off x="0" y="0"/>
            <a:ext cx="12192000" cy="6858000"/>
          </a:xfrm>
          <a:prstGeom prst="rect">
            <a:avLst/>
          </a:prstGeom>
          <a:noFill/>
          <a:ln>
            <a:noFill/>
          </a:ln>
        </p:spPr>
      </p:pic>
      <p:sp>
        <p:nvSpPr>
          <p:cNvPr id="122" name="Google Shape;122;p1"/>
          <p:cNvSpPr txBox="1"/>
          <p:nvPr>
            <p:ph type="title"/>
          </p:nvPr>
        </p:nvSpPr>
        <p:spPr>
          <a:xfrm>
            <a:off x="350836" y="2445633"/>
            <a:ext cx="11490325" cy="823913"/>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lt1"/>
              </a:buClr>
              <a:buSzPts val="4000"/>
              <a:buFont typeface="Calibri"/>
              <a:buNone/>
            </a:pPr>
            <a:r>
              <a:rPr lang="en-US"/>
              <a:t>PREDICTING JOB VACANCIES IN CANADA</a:t>
            </a:r>
            <a:endParaRPr/>
          </a:p>
        </p:txBody>
      </p:sp>
      <p:sp>
        <p:nvSpPr>
          <p:cNvPr id="123" name="Google Shape;123;p1"/>
          <p:cNvSpPr txBox="1"/>
          <p:nvPr>
            <p:ph idx="1" type="body"/>
          </p:nvPr>
        </p:nvSpPr>
        <p:spPr>
          <a:xfrm>
            <a:off x="3512343" y="5922140"/>
            <a:ext cx="5167313" cy="518795"/>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12/2/2021</a:t>
            </a:r>
            <a:endParaRPr/>
          </a:p>
        </p:txBody>
      </p:sp>
      <p:sp>
        <p:nvSpPr>
          <p:cNvPr id="124" name="Google Shape;124;p1"/>
          <p:cNvSpPr txBox="1"/>
          <p:nvPr>
            <p:ph idx="3" type="body"/>
          </p:nvPr>
        </p:nvSpPr>
        <p:spPr>
          <a:xfrm>
            <a:off x="4038600" y="3608511"/>
            <a:ext cx="4114800" cy="518795"/>
          </a:xfrm>
          <a:prstGeom prst="rect">
            <a:avLst/>
          </a:prstGeom>
          <a:gradFill>
            <a:gsLst>
              <a:gs pos="0">
                <a:schemeClr val="accent5"/>
              </a:gs>
              <a:gs pos="50000">
                <a:schemeClr val="accent1"/>
              </a:gs>
              <a:gs pos="100000">
                <a:srgbClr val="E8995B"/>
              </a:gs>
            </a:gsLst>
            <a:lin ang="10800000" scaled="0"/>
          </a:grad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USING MACHINE LEARNING </a:t>
            </a:r>
            <a:endParaRPr/>
          </a:p>
        </p:txBody>
      </p:sp>
      <p:sp>
        <p:nvSpPr>
          <p:cNvPr id="125" name="Google Shape;125;p1"/>
          <p:cNvSpPr txBox="1"/>
          <p:nvPr/>
        </p:nvSpPr>
        <p:spPr>
          <a:xfrm>
            <a:off x="662151" y="4850541"/>
            <a:ext cx="300595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FFFFFF"/>
                </a:solidFill>
                <a:latin typeface="Roboto"/>
                <a:ea typeface="Roboto"/>
                <a:cs typeface="Roboto"/>
                <a:sym typeface="Roboto"/>
              </a:rPr>
              <a:t>Wisam Ramadan</a:t>
            </a:r>
            <a:endParaRPr b="0" sz="1800">
              <a:solidFill>
                <a:schemeClr val="lt1"/>
              </a:solidFill>
              <a:latin typeface="Calibri"/>
              <a:ea typeface="Calibri"/>
              <a:cs typeface="Calibri"/>
              <a:sym typeface="Calibri"/>
            </a:endParaRPr>
          </a:p>
          <a:p>
            <a:pPr indent="0" lvl="0" marL="0" marR="0" rtl="0" algn="l">
              <a:spcBef>
                <a:spcPts val="0"/>
              </a:spcBef>
              <a:spcAft>
                <a:spcPts val="0"/>
              </a:spcAft>
              <a:buNone/>
            </a:pPr>
            <a:r>
              <a:rPr b="0" i="0" lang="en-US" sz="1800" u="none" strike="noStrike">
                <a:solidFill>
                  <a:srgbClr val="FFFFFF"/>
                </a:solidFill>
                <a:latin typeface="Roboto"/>
                <a:ea typeface="Roboto"/>
                <a:cs typeface="Roboto"/>
                <a:sym typeface="Roboto"/>
              </a:rPr>
              <a:t>Alec Ngai</a:t>
            </a:r>
            <a:endParaRPr b="0" sz="1800">
              <a:solidFill>
                <a:schemeClr val="lt1"/>
              </a:solidFill>
              <a:latin typeface="Calibri"/>
              <a:ea typeface="Calibri"/>
              <a:cs typeface="Calibri"/>
              <a:sym typeface="Calibri"/>
            </a:endParaRPr>
          </a:p>
          <a:p>
            <a:pPr indent="0" lvl="0" marL="0" marR="0" rtl="0" algn="l">
              <a:spcBef>
                <a:spcPts val="0"/>
              </a:spcBef>
              <a:spcAft>
                <a:spcPts val="0"/>
              </a:spcAft>
              <a:buNone/>
            </a:pPr>
            <a:r>
              <a:rPr b="0" i="0" lang="en-US" sz="1800" u="none" strike="noStrike">
                <a:solidFill>
                  <a:srgbClr val="FFFFFF"/>
                </a:solidFill>
                <a:latin typeface="Roboto"/>
                <a:ea typeface="Roboto"/>
                <a:cs typeface="Roboto"/>
                <a:sym typeface="Roboto"/>
              </a:rPr>
              <a:t>Esther Utomakili</a:t>
            </a:r>
            <a:endParaRPr b="0" sz="1800">
              <a:solidFill>
                <a:schemeClr val="lt1"/>
              </a:solidFill>
              <a:latin typeface="Calibri"/>
              <a:ea typeface="Calibri"/>
              <a:cs typeface="Calibri"/>
              <a:sym typeface="Calibri"/>
            </a:endParaRPr>
          </a:p>
          <a:p>
            <a:pPr indent="0" lvl="0" marL="0" marR="0" rtl="0" algn="l">
              <a:spcBef>
                <a:spcPts val="0"/>
              </a:spcBef>
              <a:spcAft>
                <a:spcPts val="0"/>
              </a:spcAft>
              <a:buNone/>
            </a:pPr>
            <a:r>
              <a:rPr b="0" i="0" lang="en-US" sz="1800" u="none" strike="noStrike">
                <a:solidFill>
                  <a:srgbClr val="FFFFFF"/>
                </a:solidFill>
                <a:latin typeface="Roboto"/>
                <a:ea typeface="Roboto"/>
                <a:cs typeface="Roboto"/>
                <a:sym typeface="Roboto"/>
              </a:rPr>
              <a:t>Jerry McGranaghan</a:t>
            </a:r>
            <a:endParaRPr b="0" sz="1800">
              <a:solidFill>
                <a:schemeClr val="lt1"/>
              </a:solidFill>
              <a:latin typeface="Calibri"/>
              <a:ea typeface="Calibri"/>
              <a:cs typeface="Calibri"/>
              <a:sym typeface="Calibri"/>
            </a:endParaRPr>
          </a:p>
          <a:p>
            <a:pPr indent="0" lvl="0" marL="0" marR="0" rtl="0" algn="l">
              <a:spcBef>
                <a:spcPts val="0"/>
              </a:spcBef>
              <a:spcAft>
                <a:spcPts val="0"/>
              </a:spcAft>
              <a:buNone/>
            </a:pPr>
            <a:r>
              <a:rPr b="0" i="0" lang="en-US" sz="1800" u="none" strike="noStrike">
                <a:solidFill>
                  <a:srgbClr val="FFFFFF"/>
                </a:solidFill>
                <a:latin typeface="Roboto"/>
                <a:ea typeface="Roboto"/>
                <a:cs typeface="Roboto"/>
                <a:sym typeface="Roboto"/>
              </a:rPr>
              <a:t>Olesya Irkhina</a:t>
            </a:r>
            <a:endParaRPr b="0" i="0" sz="1800" u="none" strike="noStrike">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fbbdb9713_2_0"/>
          <p:cNvSpPr/>
          <p:nvPr/>
        </p:nvSpPr>
        <p:spPr>
          <a:xfrm>
            <a:off x="507671" y="1412484"/>
            <a:ext cx="3812400" cy="578100"/>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MLP</a:t>
            </a:r>
            <a:endParaRPr sz="1800">
              <a:solidFill>
                <a:schemeClr val="lt1"/>
              </a:solidFill>
              <a:latin typeface="Calibri"/>
              <a:ea typeface="Calibri"/>
              <a:cs typeface="Calibri"/>
              <a:sym typeface="Calibri"/>
            </a:endParaRPr>
          </a:p>
        </p:txBody>
      </p:sp>
      <p:sp>
        <p:nvSpPr>
          <p:cNvPr id="234" name="Google Shape;234;gcfbbdb9713_2_0"/>
          <p:cNvSpPr txBox="1"/>
          <p:nvPr>
            <p:ph type="title"/>
          </p:nvPr>
        </p:nvSpPr>
        <p:spPr>
          <a:xfrm>
            <a:off x="426793" y="223251"/>
            <a:ext cx="11003100" cy="82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a:t>FEATURE SELECTION AND ENGINEERING </a:t>
            </a:r>
            <a:endParaRPr sz="4800"/>
          </a:p>
        </p:txBody>
      </p:sp>
      <p:sp>
        <p:nvSpPr>
          <p:cNvPr id="235" name="Google Shape;235;gcfbbdb9713_2_0"/>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gcfbbdb9713_2_0"/>
          <p:cNvSpPr/>
          <p:nvPr/>
        </p:nvSpPr>
        <p:spPr>
          <a:xfrm>
            <a:off x="6976939" y="1412483"/>
            <a:ext cx="3812400" cy="578100"/>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SARIMAX</a:t>
            </a:r>
            <a:endParaRPr/>
          </a:p>
        </p:txBody>
      </p:sp>
      <p:graphicFrame>
        <p:nvGraphicFramePr>
          <p:cNvPr descr="Table Goes Here" id="237" name="Google Shape;237;gcfbbdb9713_2_0"/>
          <p:cNvGraphicFramePr/>
          <p:nvPr/>
        </p:nvGraphicFramePr>
        <p:xfrm>
          <a:off x="285643" y="1990699"/>
          <a:ext cx="3000000" cy="3000000"/>
        </p:xfrm>
        <a:graphic>
          <a:graphicData uri="http://schemas.openxmlformats.org/drawingml/2006/table">
            <a:tbl>
              <a:tblPr firstRow="1">
                <a:noFill/>
                <a:tableStyleId>{8BE35983-816D-4897-A43B-39752F4F0375}</a:tableStyleId>
              </a:tblPr>
              <a:tblGrid>
                <a:gridCol w="3383000"/>
                <a:gridCol w="3051700"/>
              </a:tblGrid>
              <a:tr h="581425">
                <a:tc>
                  <a:txBody>
                    <a:bodyPr/>
                    <a:lstStyle/>
                    <a:p>
                      <a:pPr indent="0" lvl="0" marL="0" marR="0" rtl="0" algn="l">
                        <a:spcBef>
                          <a:spcPts val="0"/>
                        </a:spcBef>
                        <a:spcAft>
                          <a:spcPts val="0"/>
                        </a:spcAft>
                        <a:buNone/>
                      </a:pPr>
                      <a:r>
                        <a:rPr lang="en-US" sz="1800" u="none" cap="none" strike="noStrike">
                          <a:solidFill>
                            <a:schemeClr val="dk1"/>
                          </a:solidFill>
                          <a:latin typeface="Calibri"/>
                          <a:ea typeface="Calibri"/>
                          <a:cs typeface="Calibri"/>
                          <a:sym typeface="Calibri"/>
                        </a:rPr>
                        <a:t>Feature Selection</a:t>
                      </a:r>
                      <a:endParaRPr/>
                    </a:p>
                  </a:txBody>
                  <a:tcPr marT="45725" marB="45725" marR="91450" marL="91450" anchor="ctr">
                    <a:lnL cap="flat" cmpd="sng" w="9525">
                      <a:solidFill>
                        <a:schemeClr val="l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Feature Engineering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alpha val="0"/>
                      </a:srgbClr>
                    </a:solidFill>
                  </a:tcPr>
                </a:tc>
              </a:tr>
              <a:tr h="3383300">
                <a:tc>
                  <a:txBody>
                    <a:bodyPr/>
                    <a:lstStyle/>
                    <a:p>
                      <a:pPr indent="0" lvl="0" marL="0" marR="0" rtl="0" algn="l">
                        <a:lnSpc>
                          <a:spcPct val="100000"/>
                        </a:lnSpc>
                        <a:spcBef>
                          <a:spcPts val="0"/>
                        </a:spcBef>
                        <a:spcAft>
                          <a:spcPts val="0"/>
                        </a:spcAft>
                        <a:buClr>
                          <a:schemeClr val="dk1"/>
                        </a:buClr>
                        <a:buSzPts val="1800"/>
                        <a:buFont typeface="Arial"/>
                        <a:buNone/>
                      </a:pPr>
                      <a:r>
                        <a:rPr b="1" i="0" lang="en-US" sz="1800">
                          <a:solidFill>
                            <a:schemeClr val="dk1"/>
                          </a:solidFill>
                          <a:latin typeface="Calibri"/>
                          <a:ea typeface="Calibri"/>
                          <a:cs typeface="Calibri"/>
                          <a:sym typeface="Calibri"/>
                        </a:rPr>
                        <a:t>Input (28 Features)</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Vacancy Date ( Year , Qu</a:t>
                      </a:r>
                      <a:r>
                        <a:rPr lang="en-US" sz="1800"/>
                        <a:t>arter) </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Province</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Broad National Occupation Classification(NOC)</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Job Characteristics full time Job Characteristics part time</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Granular level </a:t>
                      </a:r>
                      <a:r>
                        <a:rPr lang="en-US" sz="1800"/>
                        <a:t>Previous Quarter Vacancy </a:t>
                      </a:r>
                      <a:endParaRPr sz="1800"/>
                    </a:p>
                    <a:p>
                      <a:pPr indent="0" lvl="0" marL="0" marR="0" rtl="0" algn="l">
                        <a:lnSpc>
                          <a:spcPct val="100000"/>
                        </a:lnSpc>
                        <a:spcBef>
                          <a:spcPts val="0"/>
                        </a:spcBef>
                        <a:spcAft>
                          <a:spcPts val="0"/>
                        </a:spcAft>
                        <a:buClr>
                          <a:schemeClr val="dk1"/>
                        </a:buClr>
                        <a:buSzPts val="1800"/>
                        <a:buFont typeface="Arial"/>
                        <a:buNone/>
                      </a:pPr>
                      <a:r>
                        <a:rPr b="1" i="0" lang="en-US" sz="1800">
                          <a:solidFill>
                            <a:schemeClr val="dk1"/>
                          </a:solidFill>
                          <a:latin typeface="Calibri"/>
                          <a:ea typeface="Calibri"/>
                          <a:cs typeface="Calibri"/>
                          <a:sym typeface="Calibri"/>
                        </a:rPr>
                        <a:t>Output</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Predicted vacancies </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Creation of previous quarter vacancy</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Creation of Year and Quarter columns</a:t>
                      </a:r>
                      <a:endParaRPr sz="1800"/>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One hot encoding</a:t>
                      </a:r>
                      <a:endParaRPr b="0" i="0" sz="1800">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SzPts val="1800"/>
                        <a:buChar char="•"/>
                      </a:pPr>
                      <a:r>
                        <a:rPr lang="en-US" sz="1800"/>
                        <a:t>Label Encoding </a:t>
                      </a:r>
                      <a:endParaRPr sz="1800"/>
                    </a:p>
                    <a:p>
                      <a:pPr indent="-285750" lvl="0" marL="285750" marR="0" rtl="0" algn="l">
                        <a:lnSpc>
                          <a:spcPct val="100000"/>
                        </a:lnSpc>
                        <a:spcBef>
                          <a:spcPts val="0"/>
                        </a:spcBef>
                        <a:spcAft>
                          <a:spcPts val="0"/>
                        </a:spcAft>
                        <a:buSzPts val="1800"/>
                        <a:buChar char="•"/>
                      </a:pPr>
                      <a:r>
                        <a:rPr lang="en-US" sz="1800"/>
                        <a:t>Standard Scaler</a:t>
                      </a:r>
                      <a:endParaRPr sz="1800"/>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descr="Table Goes Here" id="238" name="Google Shape;238;gcfbbdb9713_2_0"/>
          <p:cNvGraphicFramePr/>
          <p:nvPr/>
        </p:nvGraphicFramePr>
        <p:xfrm>
          <a:off x="6910850" y="2066899"/>
          <a:ext cx="3000000" cy="3000000"/>
        </p:xfrm>
        <a:graphic>
          <a:graphicData uri="http://schemas.openxmlformats.org/drawingml/2006/table">
            <a:tbl>
              <a:tblPr firstRow="1">
                <a:noFill/>
                <a:tableStyleId>{8BE35983-816D-4897-A43B-39752F4F0375}</a:tableStyleId>
              </a:tblPr>
              <a:tblGrid>
                <a:gridCol w="2497750"/>
                <a:gridCol w="2497750"/>
              </a:tblGrid>
              <a:tr h="581425">
                <a:tc>
                  <a:txBody>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Feature Selection</a:t>
                      </a:r>
                      <a:endParaRPr/>
                    </a:p>
                  </a:txBody>
                  <a:tcPr marT="45725" marB="45725" marR="91450" marL="91450" anchor="ctr">
                    <a:lnL cap="flat" cmpd="sng" w="9525">
                      <a:solidFill>
                        <a:schemeClr val="l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alpha val="0"/>
                      </a:srgbClr>
                    </a:solidFill>
                  </a:tcPr>
                </a:tc>
                <a:tc>
                  <a:txBody>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Feature Engineering</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85907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a:solidFill>
                            <a:schemeClr val="dk1"/>
                          </a:solidFill>
                          <a:latin typeface="Calibri"/>
                          <a:ea typeface="Calibri"/>
                          <a:cs typeface="Calibri"/>
                          <a:sym typeface="Calibri"/>
                        </a:rPr>
                        <a:t>Input</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Vacancy Date</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Vacancies on Canada level, all NOCs, All work types</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Vacancies on province level, all NOCs, All work types</a:t>
                      </a:r>
                      <a:endParaRPr/>
                    </a:p>
                    <a:p>
                      <a:pPr indent="0" lvl="0" marL="0" marR="0" rtl="0" algn="l">
                        <a:lnSpc>
                          <a:spcPct val="100000"/>
                        </a:lnSpc>
                        <a:spcBef>
                          <a:spcPts val="0"/>
                        </a:spcBef>
                        <a:spcAft>
                          <a:spcPts val="0"/>
                        </a:spcAft>
                        <a:buClr>
                          <a:schemeClr val="dk1"/>
                        </a:buClr>
                        <a:buSzPts val="1800"/>
                        <a:buFont typeface="Arial"/>
                        <a:buNone/>
                      </a:pPr>
                      <a:r>
                        <a:rPr b="1" i="0" lang="en-US" sz="1800">
                          <a:solidFill>
                            <a:schemeClr val="dk1"/>
                          </a:solidFill>
                          <a:latin typeface="Calibri"/>
                          <a:ea typeface="Calibri"/>
                          <a:cs typeface="Calibri"/>
                          <a:sym typeface="Calibri"/>
                        </a:rPr>
                        <a:t>Output</a:t>
                      </a:r>
                      <a:endParaRPr/>
                    </a:p>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Predicted vacancies </a:t>
                      </a:r>
                      <a:endParaRPr/>
                    </a:p>
                    <a:p>
                      <a:pPr indent="-171450" lvl="0" marL="285750" marR="0" rtl="0" algn="l">
                        <a:lnSpc>
                          <a:spcPct val="100000"/>
                        </a:lnSpc>
                        <a:spcBef>
                          <a:spcPts val="0"/>
                        </a:spcBef>
                        <a:spcAft>
                          <a:spcPts val="0"/>
                        </a:spcAft>
                        <a:buClr>
                          <a:schemeClr val="dk1"/>
                        </a:buClr>
                        <a:buSzPts val="1800"/>
                        <a:buFont typeface="Arial"/>
                        <a:buNone/>
                      </a:pPr>
                      <a:r>
                        <a:t/>
                      </a:r>
                      <a:endParaRPr b="0" i="0" sz="1800">
                        <a:solidFill>
                          <a:schemeClr val="dk1"/>
                        </a:solidFill>
                        <a:latin typeface="Calibri"/>
                        <a:ea typeface="Calibri"/>
                        <a:cs typeface="Calibri"/>
                        <a:sym typeface="Calibri"/>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a:solidFill>
                            <a:schemeClr val="dk1"/>
                          </a:solidFill>
                          <a:latin typeface="Calibri"/>
                          <a:ea typeface="Calibri"/>
                          <a:cs typeface="Calibri"/>
                          <a:sym typeface="Calibri"/>
                        </a:rPr>
                        <a:t>Imputation of missing data in Canada and province level</a:t>
                      </a:r>
                      <a:endParaRPr/>
                    </a:p>
                  </a:txBody>
                  <a:tcPr marT="45725" marB="45725" marR="91450" marL="91450" anchor="ctr">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1"/>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RESULTS</a:t>
            </a:r>
            <a:endParaRPr/>
          </a:p>
        </p:txBody>
      </p:sp>
      <p:pic>
        <p:nvPicPr>
          <p:cNvPr descr="close up of computer on top of table against a brick wall" id="244" name="Google Shape;244;p11"/>
          <p:cNvPicPr preferRelativeResize="0"/>
          <p:nvPr>
            <p:ph idx="2" type="pic"/>
          </p:nvPr>
        </p:nvPicPr>
        <p:blipFill rotWithShape="1">
          <a:blip r:embed="rId3">
            <a:alphaModFix/>
          </a:blip>
          <a:srcRect b="0" l="20370" r="20369" t="0"/>
          <a:stretch/>
        </p:blipFill>
        <p:spPr>
          <a:xfrm>
            <a:off x="0" y="0"/>
            <a:ext cx="6096000" cy="6867922"/>
          </a:xfrm>
          <a:prstGeom prst="rect">
            <a:avLst/>
          </a:prstGeom>
          <a:noFill/>
          <a:ln>
            <a:noFill/>
          </a:ln>
        </p:spPr>
      </p:pic>
      <p:sp>
        <p:nvSpPr>
          <p:cNvPr id="245" name="Google Shape;245;p11"/>
          <p:cNvSpPr txBox="1"/>
          <p:nvPr>
            <p:ph idx="1" type="body"/>
          </p:nvPr>
        </p:nvSpPr>
        <p:spPr>
          <a:xfrm>
            <a:off x="6096000" y="4378135"/>
            <a:ext cx="3836276" cy="31999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LOOKING THROUGH THE DATA</a:t>
            </a:r>
            <a:endParaRPr/>
          </a:p>
        </p:txBody>
      </p:sp>
      <p:sp>
        <p:nvSpPr>
          <p:cNvPr id="246" name="Google Shape;246;p11"/>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2"/>
          <p:cNvSpPr txBox="1"/>
          <p:nvPr>
            <p:ph type="title"/>
          </p:nvPr>
        </p:nvSpPr>
        <p:spPr>
          <a:xfrm>
            <a:off x="701669" y="179916"/>
            <a:ext cx="11003100" cy="82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b="1" lang="en-US"/>
              <a:t>MACHINE LEARNING MODELS</a:t>
            </a:r>
            <a:endParaRPr sz="4800"/>
          </a:p>
        </p:txBody>
      </p:sp>
      <p:graphicFrame>
        <p:nvGraphicFramePr>
          <p:cNvPr descr="Table Goes Here" id="253" name="Google Shape;253;p12"/>
          <p:cNvGraphicFramePr/>
          <p:nvPr/>
        </p:nvGraphicFramePr>
        <p:xfrm>
          <a:off x="619022" y="4979168"/>
          <a:ext cx="3000000" cy="3000000"/>
        </p:xfrm>
        <a:graphic>
          <a:graphicData uri="http://schemas.openxmlformats.org/drawingml/2006/table">
            <a:tbl>
              <a:tblPr firstRow="1">
                <a:noFill/>
                <a:tableStyleId>{8BE35983-816D-4897-A43B-39752F4F0375}</a:tableStyleId>
              </a:tblPr>
              <a:tblGrid>
                <a:gridCol w="2871775"/>
                <a:gridCol w="2959100"/>
                <a:gridCol w="2384575"/>
                <a:gridCol w="2738500"/>
              </a:tblGrid>
              <a:tr h="255275">
                <a:tc>
                  <a:txBody>
                    <a:bodyPr/>
                    <a:lstStyle/>
                    <a:p>
                      <a:pPr indent="0" lvl="0" marL="0" marR="0" rtl="0" algn="l">
                        <a:spcBef>
                          <a:spcPts val="0"/>
                        </a:spcBef>
                        <a:spcAft>
                          <a:spcPts val="0"/>
                        </a:spcAft>
                        <a:buNone/>
                      </a:pPr>
                      <a:r>
                        <a:t/>
                      </a:r>
                      <a:endParaRPr sz="1800">
                        <a:latin typeface="Calibri"/>
                        <a:ea typeface="Calibri"/>
                        <a:cs typeface="Calibri"/>
                        <a:sym typeface="Calibri"/>
                      </a:endParaRPr>
                    </a:p>
                  </a:txBody>
                  <a:tcPr marT="45725" marB="45725" marR="91450" marL="91450" anchor="ctr">
                    <a:lnL cap="flat" cmpd="sng" w="9525">
                      <a:solidFill>
                        <a:schemeClr val="lt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sz="1600">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sz="1600">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t/>
                      </a:r>
                      <a:endParaRPr b="0" sz="1600">
                        <a:latin typeface="Calibri"/>
                        <a:ea typeface="Calibri"/>
                        <a:cs typeface="Calibri"/>
                        <a:sym typeface="Calibri"/>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3500">
                <a:tc>
                  <a:txBody>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MLP </a:t>
                      </a:r>
                      <a:r>
                        <a:rPr lang="en-US"/>
                        <a:t>“Relu” “Adam” </a:t>
                      </a:r>
                      <a:endParaRPr/>
                    </a:p>
                    <a:p>
                      <a:pPr indent="0" lvl="0" marL="0" marR="0" rtl="0" algn="l">
                        <a:spcBef>
                          <a:spcPts val="0"/>
                        </a:spcBef>
                        <a:spcAft>
                          <a:spcPts val="0"/>
                        </a:spcAft>
                        <a:buNone/>
                      </a:pPr>
                      <a:r>
                        <a:rPr b="1" lang="en-US" sz="1400">
                          <a:solidFill>
                            <a:schemeClr val="dk1"/>
                          </a:solidFill>
                        </a:rPr>
                        <a:t>M</a:t>
                      </a:r>
                      <a:r>
                        <a:rPr lang="en-US" sz="1400">
                          <a:solidFill>
                            <a:schemeClr val="dk1"/>
                          </a:solidFill>
                          <a:latin typeface="Calibri"/>
                          <a:ea typeface="Calibri"/>
                          <a:cs typeface="Calibri"/>
                          <a:sym typeface="Calibri"/>
                        </a:rPr>
                        <a:t>ul</a:t>
                      </a:r>
                      <a:r>
                        <a:rPr lang="en-US"/>
                        <a:t>ti</a:t>
                      </a:r>
                      <a:r>
                        <a:rPr lang="en-US" sz="1400">
                          <a:solidFill>
                            <a:schemeClr val="dk1"/>
                          </a:solidFill>
                          <a:latin typeface="Calibri"/>
                          <a:ea typeface="Calibri"/>
                          <a:cs typeface="Calibri"/>
                          <a:sym typeface="Calibri"/>
                        </a:rPr>
                        <a:t>-</a:t>
                      </a:r>
                      <a:r>
                        <a:rPr b="1" lang="en-US"/>
                        <a:t>L</a:t>
                      </a:r>
                      <a:r>
                        <a:rPr lang="en-US" sz="1400">
                          <a:solidFill>
                            <a:schemeClr val="dk1"/>
                          </a:solidFill>
                          <a:latin typeface="Calibri"/>
                          <a:ea typeface="Calibri"/>
                          <a:cs typeface="Calibri"/>
                          <a:sym typeface="Calibri"/>
                        </a:rPr>
                        <a:t>ayer </a:t>
                      </a:r>
                      <a:r>
                        <a:rPr b="1" lang="en-US" sz="1400">
                          <a:solidFill>
                            <a:schemeClr val="dk1"/>
                          </a:solidFill>
                        </a:rPr>
                        <a:t>P</a:t>
                      </a:r>
                      <a:r>
                        <a:rPr lang="en-US" sz="1400">
                          <a:solidFill>
                            <a:schemeClr val="dk1"/>
                          </a:solidFill>
                          <a:latin typeface="Calibri"/>
                          <a:ea typeface="Calibri"/>
                          <a:cs typeface="Calibri"/>
                          <a:sym typeface="Calibri"/>
                        </a:rPr>
                        <a:t>erceptron Regress</a:t>
                      </a:r>
                      <a:r>
                        <a:rPr lang="en-US"/>
                        <a:t>or</a:t>
                      </a:r>
                      <a:endParaRPr/>
                    </a:p>
                  </a:txBody>
                  <a:tcPr marT="45725" marB="45725" marR="91450" marL="182875">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None/>
                      </a:pPr>
                      <a:r>
                        <a:rPr lang="en-US" sz="1400"/>
                        <a:t>Score: 0.981 </a:t>
                      </a:r>
                      <a:endParaRPr/>
                    </a:p>
                    <a:p>
                      <a:pPr indent="0" lvl="0" marL="0" marR="0" rtl="0" algn="l">
                        <a:lnSpc>
                          <a:spcPct val="150000"/>
                        </a:lnSpc>
                        <a:spcBef>
                          <a:spcPts val="0"/>
                        </a:spcBef>
                        <a:spcAft>
                          <a:spcPts val="0"/>
                        </a:spcAft>
                        <a:buNone/>
                      </a:pPr>
                      <a:r>
                        <a:rPr b="0" i="0" lang="en-US" sz="1400">
                          <a:solidFill>
                            <a:schemeClr val="dk1"/>
                          </a:solidFill>
                          <a:latin typeface="Calibri"/>
                          <a:ea typeface="Calibri"/>
                          <a:cs typeface="Calibri"/>
                          <a:sym typeface="Calibri"/>
                        </a:rPr>
                        <a:t>Root Mean Square Error </a:t>
                      </a:r>
                      <a:r>
                        <a:rPr lang="en-US" sz="1400">
                          <a:solidFill>
                            <a:schemeClr val="dk1"/>
                          </a:solidFill>
                          <a:latin typeface="Calibri"/>
                          <a:ea typeface="Calibri"/>
                          <a:cs typeface="Calibri"/>
                          <a:sym typeface="Calibri"/>
                        </a:rPr>
                        <a:t>:</a:t>
                      </a:r>
                      <a:r>
                        <a:rPr b="0" i="0" lang="en-US" sz="1400">
                          <a:solidFill>
                            <a:schemeClr val="dk1"/>
                          </a:solidFill>
                          <a:latin typeface="Calibri"/>
                          <a:ea typeface="Calibri"/>
                          <a:cs typeface="Calibri"/>
                          <a:sym typeface="Calibri"/>
                        </a:rPr>
                        <a:t>790.1</a:t>
                      </a:r>
                      <a:endParaRPr/>
                    </a:p>
                  </a:txBody>
                  <a:tcPr marT="45725" marB="45725" marR="91450" marL="91450">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SARIMAX</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b="1" lang="en-US" sz="1200"/>
                        <a:t>S</a:t>
                      </a:r>
                      <a:r>
                        <a:rPr lang="en-US" sz="1200"/>
                        <a:t>easonal </a:t>
                      </a:r>
                      <a:r>
                        <a:rPr b="1" lang="en-US" sz="1200"/>
                        <a:t>A</a:t>
                      </a:r>
                      <a:r>
                        <a:rPr lang="en-US" sz="1200"/>
                        <a:t>uto-</a:t>
                      </a:r>
                      <a:r>
                        <a:rPr b="1" lang="en-US" sz="1200"/>
                        <a:t>R</a:t>
                      </a:r>
                      <a:r>
                        <a:rPr lang="en-US" sz="1200"/>
                        <a:t>egressive </a:t>
                      </a:r>
                      <a:r>
                        <a:rPr b="1" lang="en-US" sz="1200"/>
                        <a:t>I</a:t>
                      </a:r>
                      <a:r>
                        <a:rPr lang="en-US" sz="1200"/>
                        <a:t>ntegrated </a:t>
                      </a:r>
                      <a:r>
                        <a:rPr b="1" lang="en-US" sz="1200"/>
                        <a:t>M</a:t>
                      </a:r>
                      <a:r>
                        <a:rPr lang="en-US" sz="1200"/>
                        <a:t>oving </a:t>
                      </a:r>
                      <a:r>
                        <a:rPr b="1" lang="en-US" sz="1200"/>
                        <a:t>A</a:t>
                      </a:r>
                      <a:r>
                        <a:rPr lang="en-US" sz="1200"/>
                        <a:t>verage with e</a:t>
                      </a:r>
                      <a:r>
                        <a:rPr b="1" lang="en-US" sz="1200"/>
                        <a:t>X</a:t>
                      </a:r>
                      <a:r>
                        <a:rPr lang="en-US" sz="1200"/>
                        <a:t>ogenous factors</a:t>
                      </a:r>
                      <a:endParaRPr/>
                    </a:p>
                  </a:txBody>
                  <a:tcPr marT="45725" marB="45725" marR="91450" marL="91450">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None/>
                      </a:pPr>
                      <a:r>
                        <a:rPr b="0" i="0" lang="en-US" sz="1400">
                          <a:solidFill>
                            <a:schemeClr val="dk1"/>
                          </a:solidFill>
                          <a:latin typeface="Calibri"/>
                          <a:ea typeface="Calibri"/>
                          <a:cs typeface="Calibri"/>
                          <a:sym typeface="Calibri"/>
                        </a:rPr>
                        <a:t>Explained Variance Score : 0.12</a:t>
                      </a:r>
                      <a:endParaRPr/>
                    </a:p>
                    <a:p>
                      <a:pPr indent="0" lvl="0" marL="0" marR="0" rtl="0" algn="l">
                        <a:lnSpc>
                          <a:spcPct val="150000"/>
                        </a:lnSpc>
                        <a:spcBef>
                          <a:spcPts val="0"/>
                        </a:spcBef>
                        <a:spcAft>
                          <a:spcPts val="0"/>
                        </a:spcAft>
                        <a:buNone/>
                      </a:pPr>
                      <a:r>
                        <a:rPr b="0" i="0" lang="en-US" sz="1400">
                          <a:solidFill>
                            <a:schemeClr val="dk1"/>
                          </a:solidFill>
                          <a:latin typeface="Calibri"/>
                          <a:ea typeface="Calibri"/>
                          <a:cs typeface="Calibri"/>
                          <a:sym typeface="Calibri"/>
                        </a:rPr>
                        <a:t>Root Mean Square Error : 254.9</a:t>
                      </a:r>
                      <a:endParaRPr/>
                    </a:p>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a:txBody>
                  <a:tcPr marT="45725" marB="45725" marR="91450" marL="91450">
                    <a:lnL cap="flat" cmpd="sng" w="9525">
                      <a:solidFill>
                        <a:srgbClr val="757070"/>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54" name="Google Shape;254;p1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55" name="Google Shape;255;p12"/>
          <p:cNvGrpSpPr/>
          <p:nvPr/>
        </p:nvGrpSpPr>
        <p:grpSpPr>
          <a:xfrm>
            <a:off x="619022" y="4530128"/>
            <a:ext cx="11002961" cy="557784"/>
            <a:chOff x="604663" y="2808861"/>
            <a:chExt cx="11002961" cy="557784"/>
          </a:xfrm>
        </p:grpSpPr>
        <p:sp>
          <p:nvSpPr>
            <p:cNvPr id="256" name="Google Shape;256;p12"/>
            <p:cNvSpPr/>
            <p:nvPr/>
          </p:nvSpPr>
          <p:spPr>
            <a:xfrm>
              <a:off x="604663" y="2808861"/>
              <a:ext cx="11002961"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12"/>
            <p:cNvSpPr txBox="1"/>
            <p:nvPr/>
          </p:nvSpPr>
          <p:spPr>
            <a:xfrm>
              <a:off x="838200" y="2917387"/>
              <a:ext cx="29591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Accuracy Measures</a:t>
              </a:r>
              <a:endParaRPr b="1" sz="1800">
                <a:solidFill>
                  <a:schemeClr val="dk1"/>
                </a:solidFill>
                <a:latin typeface="Calibri"/>
                <a:ea typeface="Calibri"/>
                <a:cs typeface="Calibri"/>
                <a:sym typeface="Calibri"/>
              </a:endParaRPr>
            </a:p>
          </p:txBody>
        </p:sp>
      </p:grpSp>
      <p:pic>
        <p:nvPicPr>
          <p:cNvPr descr="Chart, line chart&#10;&#10;Description automatically generated" id="258" name="Google Shape;258;p12"/>
          <p:cNvPicPr preferRelativeResize="0"/>
          <p:nvPr/>
        </p:nvPicPr>
        <p:blipFill rotWithShape="1">
          <a:blip r:embed="rId3">
            <a:alphaModFix/>
          </a:blip>
          <a:srcRect b="0" l="0" r="0" t="0"/>
          <a:stretch/>
        </p:blipFill>
        <p:spPr>
          <a:xfrm>
            <a:off x="6239168" y="1546425"/>
            <a:ext cx="5310101" cy="2806062"/>
          </a:xfrm>
          <a:prstGeom prst="rect">
            <a:avLst/>
          </a:prstGeom>
          <a:noFill/>
          <a:ln>
            <a:noFill/>
          </a:ln>
        </p:spPr>
      </p:pic>
      <p:pic>
        <p:nvPicPr>
          <p:cNvPr descr="TREND" id="259" name="Google Shape;259;p12"/>
          <p:cNvPicPr preferRelativeResize="0"/>
          <p:nvPr/>
        </p:nvPicPr>
        <p:blipFill rotWithShape="1">
          <a:blip r:embed="rId4">
            <a:alphaModFix/>
          </a:blip>
          <a:srcRect b="0" l="0" r="0" t="0"/>
          <a:stretch/>
        </p:blipFill>
        <p:spPr>
          <a:xfrm>
            <a:off x="234462" y="1700230"/>
            <a:ext cx="6100140" cy="2312970"/>
          </a:xfrm>
          <a:prstGeom prst="rect">
            <a:avLst/>
          </a:prstGeom>
          <a:noFill/>
          <a:ln>
            <a:noFill/>
          </a:ln>
        </p:spPr>
      </p:pic>
      <p:sp>
        <p:nvSpPr>
          <p:cNvPr id="260" name="Google Shape;260;p12"/>
          <p:cNvSpPr txBox="1"/>
          <p:nvPr/>
        </p:nvSpPr>
        <p:spPr>
          <a:xfrm>
            <a:off x="3984900" y="1151875"/>
            <a:ext cx="38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1" name="Google Shape;261;p12"/>
          <p:cNvSpPr txBox="1"/>
          <p:nvPr/>
        </p:nvSpPr>
        <p:spPr>
          <a:xfrm>
            <a:off x="3060675" y="1151875"/>
            <a:ext cx="8187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MLP</a:t>
            </a:r>
            <a:endParaRPr b="1">
              <a:latin typeface="Calibri"/>
              <a:ea typeface="Calibri"/>
              <a:cs typeface="Calibri"/>
              <a:sym typeface="Calibri"/>
            </a:endParaRPr>
          </a:p>
        </p:txBody>
      </p:sp>
      <p:sp>
        <p:nvSpPr>
          <p:cNvPr id="262" name="Google Shape;262;p12"/>
          <p:cNvSpPr txBox="1"/>
          <p:nvPr/>
        </p:nvSpPr>
        <p:spPr>
          <a:xfrm>
            <a:off x="8753350" y="1074975"/>
            <a:ext cx="17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SARIMAX</a:t>
            </a:r>
            <a:endParaRPr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p:nvPr/>
        </p:nvSpPr>
        <p:spPr>
          <a:xfrm>
            <a:off x="714707" y="259785"/>
            <a:ext cx="11003100" cy="557700"/>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Dashboard</a:t>
            </a:r>
            <a:endParaRPr/>
          </a:p>
        </p:txBody>
      </p:sp>
      <p:sp>
        <p:nvSpPr>
          <p:cNvPr id="268" name="Google Shape;268;p1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hart&#10;&#10;Description automatically generated" id="269" name="Google Shape;269;p13"/>
          <p:cNvPicPr preferRelativeResize="0"/>
          <p:nvPr/>
        </p:nvPicPr>
        <p:blipFill rotWithShape="1">
          <a:blip r:embed="rId3">
            <a:alphaModFix/>
          </a:blip>
          <a:srcRect b="0" l="0" r="0" t="0"/>
          <a:stretch/>
        </p:blipFill>
        <p:spPr>
          <a:xfrm>
            <a:off x="2213275" y="817475"/>
            <a:ext cx="7968875" cy="5725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cfbbdb9713_3_18"/>
          <p:cNvSpPr txBox="1"/>
          <p:nvPr>
            <p:ph idx="12" type="sldNum"/>
          </p:nvPr>
        </p:nvSpPr>
        <p:spPr>
          <a:xfrm>
            <a:off x="11549269" y="6468303"/>
            <a:ext cx="44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6" name="Google Shape;276;gcfbbdb9713_3_18"/>
          <p:cNvPicPr preferRelativeResize="0"/>
          <p:nvPr/>
        </p:nvPicPr>
        <p:blipFill>
          <a:blip r:embed="rId3">
            <a:alphaModFix/>
          </a:blip>
          <a:stretch>
            <a:fillRect/>
          </a:stretch>
        </p:blipFill>
        <p:spPr>
          <a:xfrm>
            <a:off x="2013471" y="-1"/>
            <a:ext cx="822963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cfbbdb9713_3_34"/>
          <p:cNvSpPr txBox="1"/>
          <p:nvPr>
            <p:ph idx="12" type="sldNum"/>
          </p:nvPr>
        </p:nvSpPr>
        <p:spPr>
          <a:xfrm>
            <a:off x="11549269" y="6468303"/>
            <a:ext cx="44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3" name="Google Shape;283;gcfbbdb9713_3_34"/>
          <p:cNvPicPr preferRelativeResize="0"/>
          <p:nvPr/>
        </p:nvPicPr>
        <p:blipFill>
          <a:blip r:embed="rId3">
            <a:alphaModFix/>
          </a:blip>
          <a:stretch>
            <a:fillRect/>
          </a:stretch>
        </p:blipFill>
        <p:spPr>
          <a:xfrm>
            <a:off x="260163" y="0"/>
            <a:ext cx="11671669"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 name="Shape 287"/>
        <p:cNvGrpSpPr/>
        <p:nvPr/>
      </p:nvGrpSpPr>
      <p:grpSpPr>
        <a:xfrm>
          <a:off x="0" y="0"/>
          <a:ext cx="0" cy="0"/>
          <a:chOff x="0" y="0"/>
          <a:chExt cx="0" cy="0"/>
        </a:xfrm>
      </p:grpSpPr>
      <p:pic>
        <p:nvPicPr>
          <p:cNvPr descr="close up of computer code" id="288" name="Google Shape;288;p14"/>
          <p:cNvPicPr preferRelativeResize="0"/>
          <p:nvPr>
            <p:ph idx="2" type="pic"/>
          </p:nvPr>
        </p:nvPicPr>
        <p:blipFill rotWithShape="1">
          <a:blip r:embed="rId3">
            <a:alphaModFix amt="35000"/>
          </a:blip>
          <a:srcRect b="7813" l="0" r="0" t="7812"/>
          <a:stretch/>
        </p:blipFill>
        <p:spPr>
          <a:xfrm>
            <a:off x="0" y="0"/>
            <a:ext cx="12192000" cy="6858000"/>
          </a:xfrm>
          <a:prstGeom prst="rect">
            <a:avLst/>
          </a:prstGeom>
          <a:noFill/>
          <a:ln>
            <a:noFill/>
          </a:ln>
        </p:spPr>
      </p:pic>
      <p:sp>
        <p:nvSpPr>
          <p:cNvPr id="289" name="Google Shape;289;p14"/>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400"/>
              <a:buFont typeface="Calibri"/>
              <a:buNone/>
            </a:pPr>
            <a:r>
              <a:rPr lang="en-US"/>
              <a:t>LOOKING AHEAD</a:t>
            </a:r>
            <a:endParaRPr/>
          </a:p>
        </p:txBody>
      </p:sp>
      <p:sp>
        <p:nvSpPr>
          <p:cNvPr id="290" name="Google Shape;290;p14"/>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3200"/>
              <a:buNone/>
            </a:pPr>
            <a:r>
              <a:rPr lang="en-US"/>
              <a:t>WHAT’S NEXT?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5"/>
          <p:cNvSpPr txBox="1"/>
          <p:nvPr>
            <p:ph type="title"/>
          </p:nvPr>
        </p:nvSpPr>
        <p:spPr>
          <a:xfrm>
            <a:off x="6095999" y="612037"/>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KEY TAKEAWAYS</a:t>
            </a:r>
            <a:endParaRPr/>
          </a:p>
        </p:txBody>
      </p:sp>
      <p:pic>
        <p:nvPicPr>
          <p:cNvPr descr="person staring at blueprints on a brick wall" id="297" name="Google Shape;297;p15"/>
          <p:cNvPicPr preferRelativeResize="0"/>
          <p:nvPr>
            <p:ph idx="2" type="pic"/>
          </p:nvPr>
        </p:nvPicPr>
        <p:blipFill rotWithShape="1">
          <a:blip r:embed="rId3">
            <a:alphaModFix/>
          </a:blip>
          <a:srcRect b="326" l="23552" r="23879" t="1"/>
          <a:stretch/>
        </p:blipFill>
        <p:spPr>
          <a:xfrm>
            <a:off x="0" y="0"/>
            <a:ext cx="5416550" cy="6858000"/>
          </a:xfrm>
          <a:prstGeom prst="rect">
            <a:avLst/>
          </a:prstGeom>
          <a:noFill/>
          <a:ln>
            <a:noFill/>
          </a:ln>
        </p:spPr>
      </p:pic>
      <p:sp>
        <p:nvSpPr>
          <p:cNvPr id="298" name="Google Shape;298;p15"/>
          <p:cNvSpPr txBox="1"/>
          <p:nvPr>
            <p:ph idx="1" type="body"/>
          </p:nvPr>
        </p:nvSpPr>
        <p:spPr>
          <a:xfrm>
            <a:off x="6096000" y="1660945"/>
            <a:ext cx="5669280" cy="4208346"/>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127000" lvl="0" marL="228600" rtl="0" algn="l">
              <a:lnSpc>
                <a:spcPct val="150000"/>
              </a:lnSpc>
              <a:spcBef>
                <a:spcPts val="1000"/>
              </a:spcBef>
              <a:spcAft>
                <a:spcPts val="0"/>
              </a:spcAft>
              <a:buClr>
                <a:schemeClr val="dk1"/>
              </a:buClr>
              <a:buSzPts val="1600"/>
              <a:buNone/>
            </a:pPr>
            <a:r>
              <a:t/>
            </a:r>
            <a:endParaRPr b="1"/>
          </a:p>
        </p:txBody>
      </p:sp>
      <p:sp>
        <p:nvSpPr>
          <p:cNvPr id="299" name="Google Shape;299;p15"/>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15"/>
          <p:cNvSpPr txBox="1"/>
          <p:nvPr/>
        </p:nvSpPr>
        <p:spPr>
          <a:xfrm>
            <a:off x="6095999" y="1496275"/>
            <a:ext cx="4719000" cy="34170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MLP is efficient for predicting data with multiple </a:t>
            </a:r>
            <a:r>
              <a:rPr lang="en-US" sz="1800">
                <a:solidFill>
                  <a:schemeClr val="dk1"/>
                </a:solidFill>
                <a:latin typeface="Calibri"/>
                <a:ea typeface="Calibri"/>
                <a:cs typeface="Calibri"/>
                <a:sym typeface="Calibri"/>
              </a:rPr>
              <a:t>categorical</a:t>
            </a:r>
            <a:r>
              <a:rPr lang="en-US" sz="1800">
                <a:solidFill>
                  <a:schemeClr val="dk1"/>
                </a:solidFill>
                <a:latin typeface="Calibri"/>
                <a:ea typeface="Calibri"/>
                <a:cs typeface="Calibri"/>
                <a:sym typeface="Calibri"/>
              </a:rPr>
              <a:t> variable.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SARIMAX is efficient in incorporating seasonal and trend patterns from time related variables and focused predictions.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MLP and SARIMAX are useful for predicting future values of time related variables.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594519" y="1"/>
            <a:ext cx="11002962" cy="1623218"/>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FUTURE RESEARCH</a:t>
            </a:r>
            <a:endParaRPr/>
          </a:p>
        </p:txBody>
      </p:sp>
      <p:pic>
        <p:nvPicPr>
          <p:cNvPr descr="person staring at blueprints on a wall" id="306" name="Google Shape;306;p16"/>
          <p:cNvPicPr preferRelativeResize="0"/>
          <p:nvPr>
            <p:ph idx="2" type="pic"/>
          </p:nvPr>
        </p:nvPicPr>
        <p:blipFill rotWithShape="1">
          <a:blip r:embed="rId3">
            <a:alphaModFix/>
          </a:blip>
          <a:srcRect b="4341" l="0" r="0" t="4341"/>
          <a:stretch/>
        </p:blipFill>
        <p:spPr>
          <a:xfrm>
            <a:off x="960438" y="1624013"/>
            <a:ext cx="3108325" cy="1892300"/>
          </a:xfrm>
          <a:prstGeom prst="rect">
            <a:avLst/>
          </a:prstGeom>
          <a:noFill/>
          <a:ln>
            <a:noFill/>
          </a:ln>
        </p:spPr>
      </p:pic>
      <p:pic>
        <p:nvPicPr>
          <p:cNvPr descr="sticky notes on a clear dry erase board" id="307" name="Google Shape;307;p16"/>
          <p:cNvPicPr preferRelativeResize="0"/>
          <p:nvPr>
            <p:ph idx="3" type="pic"/>
          </p:nvPr>
        </p:nvPicPr>
        <p:blipFill rotWithShape="1">
          <a:blip r:embed="rId4">
            <a:alphaModFix/>
          </a:blip>
          <a:srcRect b="4341" l="0" r="0" t="4341"/>
          <a:stretch/>
        </p:blipFill>
        <p:spPr>
          <a:xfrm>
            <a:off x="4542155" y="1623219"/>
            <a:ext cx="3108325" cy="1892300"/>
          </a:xfrm>
          <a:prstGeom prst="rect">
            <a:avLst/>
          </a:prstGeom>
          <a:noFill/>
          <a:ln>
            <a:noFill/>
          </a:ln>
        </p:spPr>
      </p:pic>
      <p:pic>
        <p:nvPicPr>
          <p:cNvPr descr="group of people at a conference table" id="308" name="Google Shape;308;p16"/>
          <p:cNvPicPr preferRelativeResize="0"/>
          <p:nvPr>
            <p:ph idx="4" type="pic"/>
          </p:nvPr>
        </p:nvPicPr>
        <p:blipFill rotWithShape="1">
          <a:blip r:embed="rId5">
            <a:alphaModFix/>
          </a:blip>
          <a:srcRect b="4341" l="0" r="0" t="4341"/>
          <a:stretch/>
        </p:blipFill>
        <p:spPr>
          <a:xfrm>
            <a:off x="8122920" y="1623219"/>
            <a:ext cx="3108325" cy="1892300"/>
          </a:xfrm>
          <a:prstGeom prst="rect">
            <a:avLst/>
          </a:prstGeom>
          <a:noFill/>
          <a:ln>
            <a:noFill/>
          </a:ln>
        </p:spPr>
      </p:pic>
      <p:sp>
        <p:nvSpPr>
          <p:cNvPr id="309" name="Google Shape;309;p16"/>
          <p:cNvSpPr txBox="1"/>
          <p:nvPr>
            <p:ph idx="1" type="body"/>
          </p:nvPr>
        </p:nvSpPr>
        <p:spPr>
          <a:xfrm>
            <a:off x="960121" y="3669506"/>
            <a:ext cx="3108326" cy="25669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400"/>
              <a:buNone/>
            </a:pPr>
            <a:r>
              <a:rPr lang="en-US"/>
              <a:t>Applicability to similar business cases</a:t>
            </a:r>
            <a:endParaRPr/>
          </a:p>
          <a:p>
            <a:pPr indent="-228600" lvl="0" marL="228600" rtl="0" algn="l">
              <a:lnSpc>
                <a:spcPct val="100000"/>
              </a:lnSpc>
              <a:spcBef>
                <a:spcPts val="1000"/>
              </a:spcBef>
              <a:spcAft>
                <a:spcPts val="0"/>
              </a:spcAft>
              <a:buClr>
                <a:schemeClr val="dk1"/>
              </a:buClr>
              <a:buSzPts val="1400"/>
              <a:buFont typeface="Noto Sans Symbols"/>
              <a:buChar char="▪"/>
            </a:pPr>
            <a:r>
              <a:rPr lang="en-US" sz="1400"/>
              <a:t>Categorical</a:t>
            </a:r>
            <a:r>
              <a:rPr lang="en-US" sz="1400"/>
              <a:t> data with time features</a:t>
            </a:r>
            <a:endParaRPr/>
          </a:p>
          <a:p>
            <a:pPr indent="0" lvl="0" marL="0" rtl="0" algn="l">
              <a:lnSpc>
                <a:spcPct val="100000"/>
              </a:lnSpc>
              <a:spcBef>
                <a:spcPts val="0"/>
              </a:spcBef>
              <a:spcAft>
                <a:spcPts val="0"/>
              </a:spcAft>
              <a:buClr>
                <a:schemeClr val="dk1"/>
              </a:buClr>
              <a:buSzPts val="2400"/>
              <a:buNone/>
            </a:pPr>
            <a:r>
              <a:t/>
            </a:r>
            <a:endParaRPr/>
          </a:p>
          <a:p>
            <a:pPr indent="0" lvl="0" marL="0" rtl="0" algn="l">
              <a:lnSpc>
                <a:spcPct val="150000"/>
              </a:lnSpc>
              <a:spcBef>
                <a:spcPts val="1000"/>
              </a:spcBef>
              <a:spcAft>
                <a:spcPts val="0"/>
              </a:spcAft>
              <a:buClr>
                <a:schemeClr val="dk1"/>
              </a:buClr>
              <a:buSzPts val="2400"/>
              <a:buFont typeface="Noto Sans Symbols"/>
              <a:buNone/>
            </a:pPr>
            <a:r>
              <a:t/>
            </a:r>
            <a:endParaRPr/>
          </a:p>
        </p:txBody>
      </p:sp>
      <p:sp>
        <p:nvSpPr>
          <p:cNvPr id="310" name="Google Shape;310;p16"/>
          <p:cNvSpPr txBox="1"/>
          <p:nvPr/>
        </p:nvSpPr>
        <p:spPr>
          <a:xfrm>
            <a:off x="4541520" y="3670301"/>
            <a:ext cx="3108960" cy="275589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Incorporation</a:t>
            </a:r>
            <a:endParaRPr/>
          </a:p>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Of additional data</a:t>
            </a:r>
            <a:endParaRPr/>
          </a:p>
          <a:p>
            <a:pPr indent="-228600" lvl="0" marL="228600" marR="0" rtl="0" algn="l">
              <a:lnSpc>
                <a:spcPct val="100000"/>
              </a:lnSpc>
              <a:spcBef>
                <a:spcPts val="10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Time sensitive models are more prone to smaller data sets, increasing data points increases model performance</a:t>
            </a:r>
            <a:endParaRPr/>
          </a:p>
          <a:p>
            <a:pPr indent="0" lvl="0" marL="0" marR="0" rtl="0" algn="l">
              <a:lnSpc>
                <a:spcPct val="10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127000" lvl="0" marL="228600" marR="0" rtl="0" algn="l">
              <a:lnSpc>
                <a:spcPct val="150000"/>
              </a:lnSpc>
              <a:spcBef>
                <a:spcPts val="100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p:txBody>
      </p:sp>
      <p:sp>
        <p:nvSpPr>
          <p:cNvPr id="311" name="Google Shape;311;p16"/>
          <p:cNvSpPr txBox="1"/>
          <p:nvPr/>
        </p:nvSpPr>
        <p:spPr>
          <a:xfrm>
            <a:off x="8122920" y="3670302"/>
            <a:ext cx="3108960" cy="275589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dk1"/>
              </a:buClr>
              <a:buSzPts val="2400"/>
              <a:buFont typeface="Arial"/>
              <a:buNone/>
            </a:pPr>
            <a:r>
              <a:rPr lang="en-US" sz="2400">
                <a:solidFill>
                  <a:schemeClr val="dk1"/>
                </a:solidFill>
                <a:latin typeface="Calibri"/>
                <a:ea typeface="Calibri"/>
                <a:cs typeface="Calibri"/>
                <a:sym typeface="Calibri"/>
              </a:rPr>
              <a:t>Granular job classifications</a:t>
            </a:r>
            <a:endParaRPr/>
          </a:p>
          <a:p>
            <a:pPr indent="-228600" lvl="0" marL="228600" marR="0" rtl="0" algn="l">
              <a:lnSpc>
                <a:spcPct val="100000"/>
              </a:lnSpc>
              <a:spcBef>
                <a:spcPts val="1000"/>
              </a:spcBef>
              <a:spcAft>
                <a:spcPts val="0"/>
              </a:spcAft>
              <a:buClr>
                <a:schemeClr val="dk1"/>
              </a:buClr>
              <a:buSzPts val="1400"/>
              <a:buFont typeface="Noto Sans Symbols"/>
              <a:buChar char="▪"/>
            </a:pPr>
            <a:r>
              <a:rPr lang="en-US" sz="1400">
                <a:solidFill>
                  <a:schemeClr val="dk1"/>
                </a:solidFill>
                <a:latin typeface="Calibri"/>
                <a:ea typeface="Calibri"/>
                <a:cs typeface="Calibri"/>
                <a:sym typeface="Calibri"/>
              </a:rPr>
              <a:t>Expand MLP model to include granular job classification</a:t>
            </a:r>
            <a:endParaRPr/>
          </a:p>
        </p:txBody>
      </p:sp>
      <p:sp>
        <p:nvSpPr>
          <p:cNvPr id="312" name="Google Shape;312;p1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close up of computer code" id="317" name="Google Shape;317;p17"/>
          <p:cNvPicPr preferRelativeResize="0"/>
          <p:nvPr>
            <p:ph idx="2" type="pic"/>
          </p:nvPr>
        </p:nvPicPr>
        <p:blipFill rotWithShape="1">
          <a:blip r:embed="rId3">
            <a:alphaModFix amt="35000"/>
          </a:blip>
          <a:srcRect b="7813" l="0" r="0" t="7812"/>
          <a:stretch/>
        </p:blipFill>
        <p:spPr>
          <a:xfrm>
            <a:off x="0" y="0"/>
            <a:ext cx="12192000" cy="6858000"/>
          </a:xfrm>
          <a:prstGeom prst="rect">
            <a:avLst/>
          </a:prstGeom>
          <a:noFill/>
          <a:ln>
            <a:noFill/>
          </a:ln>
        </p:spPr>
      </p:pic>
      <p:sp>
        <p:nvSpPr>
          <p:cNvPr id="318" name="Google Shape;318;p17"/>
          <p:cNvSpPr txBox="1"/>
          <p:nvPr>
            <p:ph type="title"/>
          </p:nvPr>
        </p:nvSpPr>
        <p:spPr>
          <a:xfrm>
            <a:off x="4038600" y="4607137"/>
            <a:ext cx="4114800" cy="421480"/>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1400"/>
              <a:buFont typeface="Calibri"/>
              <a:buNone/>
            </a:pPr>
            <a:r>
              <a:rPr lang="en-US"/>
              <a:t>QUESTIONS ANYONE?</a:t>
            </a:r>
            <a:endParaRPr/>
          </a:p>
        </p:txBody>
      </p:sp>
      <p:sp>
        <p:nvSpPr>
          <p:cNvPr id="319" name="Google Shape;319;p17"/>
          <p:cNvSpPr txBox="1"/>
          <p:nvPr>
            <p:ph idx="1" type="body"/>
          </p:nvPr>
        </p:nvSpPr>
        <p:spPr>
          <a:xfrm>
            <a:off x="1478756" y="1569719"/>
            <a:ext cx="9234488" cy="2651443"/>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3200"/>
              <a:buNone/>
            </a:pPr>
            <a:r>
              <a:rPr lang="en-US"/>
              <a:t>Q &amp; 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
          <p:cNvSpPr txBox="1"/>
          <p:nvPr>
            <p:ph type="title"/>
          </p:nvPr>
        </p:nvSpPr>
        <p:spPr>
          <a:xfrm>
            <a:off x="7068819" y="642927"/>
            <a:ext cx="4846320" cy="143594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5400"/>
              <a:buFont typeface="Calibri"/>
              <a:buNone/>
            </a:pPr>
            <a:r>
              <a:rPr lang="en-US"/>
              <a:t>AGENDA</a:t>
            </a:r>
            <a:endParaRPr/>
          </a:p>
        </p:txBody>
      </p:sp>
      <p:pic>
        <p:nvPicPr>
          <p:cNvPr descr="group of people at a conference table" id="131" name="Google Shape;131;p2"/>
          <p:cNvPicPr preferRelativeResize="0"/>
          <p:nvPr>
            <p:ph idx="2" type="pic"/>
          </p:nvPr>
        </p:nvPicPr>
        <p:blipFill rotWithShape="1">
          <a:blip r:embed="rId3">
            <a:alphaModFix/>
          </a:blip>
          <a:srcRect b="0" l="20370" r="20369" t="0"/>
          <a:stretch/>
        </p:blipFill>
        <p:spPr>
          <a:xfrm>
            <a:off x="0" y="0"/>
            <a:ext cx="6096000" cy="6858000"/>
          </a:xfrm>
          <a:prstGeom prst="parallelogram">
            <a:avLst>
              <a:gd fmla="val 25000" name="adj"/>
            </a:avLst>
          </a:prstGeom>
          <a:noFill/>
          <a:ln>
            <a:noFill/>
          </a:ln>
        </p:spPr>
      </p:pic>
      <p:sp>
        <p:nvSpPr>
          <p:cNvPr id="132" name="Google Shape;132;p2"/>
          <p:cNvSpPr txBox="1"/>
          <p:nvPr>
            <p:ph idx="1" type="body"/>
          </p:nvPr>
        </p:nvSpPr>
        <p:spPr>
          <a:xfrm>
            <a:off x="7068820" y="2078875"/>
            <a:ext cx="4114800" cy="379888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800"/>
              <a:buNone/>
            </a:pPr>
            <a:r>
              <a:rPr lang="en-US"/>
              <a:t>Introduction</a:t>
            </a:r>
            <a:endParaRPr/>
          </a:p>
          <a:p>
            <a:pPr indent="0" lvl="0" marL="0" rtl="0" algn="l">
              <a:lnSpc>
                <a:spcPct val="150000"/>
              </a:lnSpc>
              <a:spcBef>
                <a:spcPts val="1000"/>
              </a:spcBef>
              <a:spcAft>
                <a:spcPts val="0"/>
              </a:spcAft>
              <a:buClr>
                <a:schemeClr val="dk1"/>
              </a:buClr>
              <a:buSzPts val="1800"/>
              <a:buNone/>
            </a:pPr>
            <a:r>
              <a:rPr lang="en-US"/>
              <a:t>Approach</a:t>
            </a:r>
            <a:endParaRPr/>
          </a:p>
          <a:p>
            <a:pPr indent="0" lvl="0" marL="0" rtl="0" algn="l">
              <a:lnSpc>
                <a:spcPct val="150000"/>
              </a:lnSpc>
              <a:spcBef>
                <a:spcPts val="1000"/>
              </a:spcBef>
              <a:spcAft>
                <a:spcPts val="0"/>
              </a:spcAft>
              <a:buClr>
                <a:schemeClr val="dk1"/>
              </a:buClr>
              <a:buSzPts val="1800"/>
              <a:buNone/>
            </a:pPr>
            <a:r>
              <a:rPr lang="en-US"/>
              <a:t>Results</a:t>
            </a:r>
            <a:endParaRPr/>
          </a:p>
          <a:p>
            <a:pPr indent="0" lvl="0" marL="0" rtl="0" algn="l">
              <a:lnSpc>
                <a:spcPct val="150000"/>
              </a:lnSpc>
              <a:spcBef>
                <a:spcPts val="1000"/>
              </a:spcBef>
              <a:spcAft>
                <a:spcPts val="0"/>
              </a:spcAft>
              <a:buClr>
                <a:schemeClr val="dk1"/>
              </a:buClr>
              <a:buSzPts val="1800"/>
              <a:buNone/>
            </a:pPr>
            <a:r>
              <a:rPr lang="en-US"/>
              <a:t>What’s Next</a:t>
            </a:r>
            <a:endParaRPr/>
          </a:p>
          <a:p>
            <a:pPr indent="0" lvl="0" marL="0" rtl="0" algn="l">
              <a:lnSpc>
                <a:spcPct val="150000"/>
              </a:lnSpc>
              <a:spcBef>
                <a:spcPts val="1000"/>
              </a:spcBef>
              <a:spcAft>
                <a:spcPts val="0"/>
              </a:spcAft>
              <a:buClr>
                <a:schemeClr val="dk1"/>
              </a:buClr>
              <a:buSzPts val="1800"/>
              <a:buNone/>
            </a:pPr>
            <a:r>
              <a:rPr lang="en-US"/>
              <a:t>Q &amp; A</a:t>
            </a:r>
            <a:endParaRPr/>
          </a:p>
          <a:p>
            <a:pPr indent="0" lvl="0" marL="0" rtl="0" algn="l">
              <a:lnSpc>
                <a:spcPct val="150000"/>
              </a:lnSpc>
              <a:spcBef>
                <a:spcPts val="1000"/>
              </a:spcBef>
              <a:spcAft>
                <a:spcPts val="0"/>
              </a:spcAft>
              <a:buClr>
                <a:schemeClr val="dk1"/>
              </a:buClr>
              <a:buSzPts val="1800"/>
              <a:buNone/>
            </a:pPr>
            <a:r>
              <a:t/>
            </a:r>
            <a:endParaRPr/>
          </a:p>
        </p:txBody>
      </p:sp>
      <p:sp>
        <p:nvSpPr>
          <p:cNvPr id="133" name="Google Shape;133;p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pic>
        <p:nvPicPr>
          <p:cNvPr descr="abstract image" id="324" name="Google Shape;324;p18"/>
          <p:cNvPicPr preferRelativeResize="0"/>
          <p:nvPr/>
        </p:nvPicPr>
        <p:blipFill rotWithShape="1">
          <a:blip r:embed="rId3">
            <a:alphaModFix amt="52000"/>
          </a:blip>
          <a:srcRect b="0" l="22717" r="45641" t="0"/>
          <a:stretch/>
        </p:blipFill>
        <p:spPr>
          <a:xfrm rot="-5400000">
            <a:off x="2667002" y="-2666999"/>
            <a:ext cx="6857999" cy="12192000"/>
          </a:xfrm>
          <a:prstGeom prst="rect">
            <a:avLst/>
          </a:prstGeom>
          <a:noFill/>
          <a:ln>
            <a:noFill/>
          </a:ln>
        </p:spPr>
      </p:pic>
      <p:sp>
        <p:nvSpPr>
          <p:cNvPr id="325" name="Google Shape;325;p18"/>
          <p:cNvSpPr txBox="1"/>
          <p:nvPr>
            <p:ph idx="4294967295" type="title"/>
          </p:nvPr>
        </p:nvSpPr>
        <p:spPr>
          <a:xfrm>
            <a:off x="702365" y="1660810"/>
            <a:ext cx="10787400" cy="830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000"/>
              <a:buFont typeface="Calibri"/>
              <a:buNone/>
            </a:pPr>
            <a:r>
              <a:rPr lang="en-US" sz="4000"/>
              <a:t>THANK YOU!</a:t>
            </a:r>
            <a:endParaRPr/>
          </a:p>
        </p:txBody>
      </p:sp>
      <p:sp>
        <p:nvSpPr>
          <p:cNvPr id="326" name="Google Shape;326;p18"/>
          <p:cNvSpPr txBox="1"/>
          <p:nvPr>
            <p:ph idx="1" type="body"/>
          </p:nvPr>
        </p:nvSpPr>
        <p:spPr>
          <a:xfrm>
            <a:off x="3512343" y="5137992"/>
            <a:ext cx="5167200" cy="518700"/>
          </a:xfrm>
          <a:prstGeom prst="rect">
            <a:avLst/>
          </a:prstGeom>
          <a:gradFill>
            <a:gsLst>
              <a:gs pos="0">
                <a:schemeClr val="accent5"/>
              </a:gs>
              <a:gs pos="50000">
                <a:schemeClr val="accent1"/>
              </a:gs>
              <a:gs pos="100000">
                <a:srgbClr val="E8995B"/>
              </a:gs>
            </a:gsLst>
            <a:lin ang="10800025" scaled="0"/>
          </a:grad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a:t>Wish you all the best!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
          <p:cNvSpPr txBox="1"/>
          <p:nvPr>
            <p:ph type="title"/>
          </p:nvPr>
        </p:nvSpPr>
        <p:spPr>
          <a:xfrm>
            <a:off x="6001406" y="2409306"/>
            <a:ext cx="5897218" cy="884238"/>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3200"/>
              <a:buFont typeface="Calibri"/>
              <a:buNone/>
            </a:pPr>
            <a:r>
              <a:rPr lang="en-US"/>
              <a:t>INTRODUCTION</a:t>
            </a:r>
            <a:endParaRPr/>
          </a:p>
        </p:txBody>
      </p:sp>
      <p:pic>
        <p:nvPicPr>
          <p:cNvPr descr="table with various people working on their laptops" id="140" name="Google Shape;140;p3"/>
          <p:cNvPicPr preferRelativeResize="0"/>
          <p:nvPr>
            <p:ph idx="2" type="pic"/>
          </p:nvPr>
        </p:nvPicPr>
        <p:blipFill rotWithShape="1">
          <a:blip r:embed="rId3">
            <a:alphaModFix/>
          </a:blip>
          <a:srcRect b="0" l="23617" r="23616" t="0"/>
          <a:stretch/>
        </p:blipFill>
        <p:spPr>
          <a:xfrm>
            <a:off x="0" y="0"/>
            <a:ext cx="5416550" cy="6846932"/>
          </a:xfrm>
          <a:prstGeom prst="rect">
            <a:avLst/>
          </a:prstGeom>
          <a:noFill/>
          <a:ln>
            <a:noFill/>
          </a:ln>
        </p:spPr>
      </p:pic>
      <p:sp>
        <p:nvSpPr>
          <p:cNvPr id="141" name="Google Shape;141;p3"/>
          <p:cNvSpPr txBox="1"/>
          <p:nvPr>
            <p:ph idx="1" type="body"/>
          </p:nvPr>
        </p:nvSpPr>
        <p:spPr>
          <a:xfrm>
            <a:off x="6130946" y="3343407"/>
            <a:ext cx="301752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WHAT IS THE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table with various people working on their laptops" id="147" name="Google Shape;147;p4"/>
          <p:cNvPicPr preferRelativeResize="0"/>
          <p:nvPr>
            <p:ph idx="2" type="pic"/>
          </p:nvPr>
        </p:nvPicPr>
        <p:blipFill rotWithShape="1">
          <a:blip r:embed="rId3">
            <a:alphaModFix/>
          </a:blip>
          <a:srcRect b="0" l="23617" r="23616" t="0"/>
          <a:stretch/>
        </p:blipFill>
        <p:spPr>
          <a:xfrm>
            <a:off x="0" y="0"/>
            <a:ext cx="5416550" cy="6846932"/>
          </a:xfrm>
          <a:prstGeom prst="rect">
            <a:avLst/>
          </a:prstGeom>
          <a:noFill/>
          <a:ln>
            <a:noFill/>
          </a:ln>
        </p:spPr>
      </p:pic>
      <p:sp>
        <p:nvSpPr>
          <p:cNvPr id="148" name="Google Shape;148;p4"/>
          <p:cNvSpPr txBox="1"/>
          <p:nvPr>
            <p:ph idx="3" type="body"/>
          </p:nvPr>
        </p:nvSpPr>
        <p:spPr>
          <a:xfrm>
            <a:off x="5429991" y="24572"/>
            <a:ext cx="6464776" cy="6846932"/>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000"/>
              <a:buNone/>
            </a:pPr>
            <a:r>
              <a:rPr b="1" i="0" lang="en-US" sz="2000" u="none" strike="noStrike"/>
              <a:t>Project Goals</a:t>
            </a:r>
            <a:endParaRPr/>
          </a:p>
          <a:p>
            <a:pPr indent="-228600" lvl="0" marL="228600" rtl="0" algn="l">
              <a:lnSpc>
                <a:spcPct val="100000"/>
              </a:lnSpc>
              <a:spcBef>
                <a:spcPts val="1200"/>
              </a:spcBef>
              <a:spcAft>
                <a:spcPts val="0"/>
              </a:spcAft>
              <a:buClr>
                <a:srgbClr val="434343"/>
              </a:buClr>
              <a:buSzPts val="2000"/>
              <a:buChar char="•"/>
            </a:pPr>
            <a:r>
              <a:rPr b="0" i="0" lang="en-US" sz="2000" u="none" strike="noStrike">
                <a:solidFill>
                  <a:srgbClr val="434343"/>
                </a:solidFill>
              </a:rPr>
              <a:t>Predict future potential job vacancies in Canada</a:t>
            </a:r>
            <a:endParaRPr i="0" sz="2000" u="none" strike="noStrike">
              <a:solidFill>
                <a:srgbClr val="434343"/>
              </a:solidFill>
            </a:endParaRPr>
          </a:p>
          <a:p>
            <a:pPr indent="-228600" lvl="0" marL="228600" rtl="0" algn="l">
              <a:lnSpc>
                <a:spcPct val="100000"/>
              </a:lnSpc>
              <a:spcBef>
                <a:spcPts val="1200"/>
              </a:spcBef>
              <a:spcAft>
                <a:spcPts val="0"/>
              </a:spcAft>
              <a:buClr>
                <a:srgbClr val="434343"/>
              </a:buClr>
              <a:buSzPts val="2000"/>
              <a:buChar char="•"/>
            </a:pPr>
            <a:r>
              <a:rPr lang="en-US" sz="2000">
                <a:solidFill>
                  <a:srgbClr val="434343"/>
                </a:solidFill>
              </a:rPr>
              <a:t>Understand </a:t>
            </a:r>
            <a:r>
              <a:rPr lang="en-US" sz="2000">
                <a:solidFill>
                  <a:srgbClr val="434343"/>
                </a:solidFill>
              </a:rPr>
              <a:t>underlying</a:t>
            </a:r>
            <a:r>
              <a:rPr lang="en-US" sz="2000">
                <a:solidFill>
                  <a:srgbClr val="434343"/>
                </a:solidFill>
              </a:rPr>
              <a:t> patterns in Canada’s job market</a:t>
            </a:r>
            <a:endParaRPr/>
          </a:p>
          <a:p>
            <a:pPr indent="0" lvl="0" marL="0" rtl="0" algn="l">
              <a:lnSpc>
                <a:spcPct val="100000"/>
              </a:lnSpc>
              <a:spcBef>
                <a:spcPts val="2200"/>
              </a:spcBef>
              <a:spcAft>
                <a:spcPts val="0"/>
              </a:spcAft>
              <a:buClr>
                <a:schemeClr val="dk1"/>
              </a:buClr>
              <a:buSzPts val="2000"/>
              <a:buNone/>
            </a:pPr>
            <a:r>
              <a:rPr b="1" lang="en-US" sz="2000"/>
              <a:t>Data Source</a:t>
            </a:r>
            <a:endParaRPr/>
          </a:p>
          <a:p>
            <a:pPr indent="0" lvl="0" marL="0" rtl="0" algn="l">
              <a:lnSpc>
                <a:spcPct val="100000"/>
              </a:lnSpc>
              <a:spcBef>
                <a:spcPts val="1000"/>
              </a:spcBef>
              <a:spcAft>
                <a:spcPts val="0"/>
              </a:spcAft>
              <a:buClr>
                <a:schemeClr val="dk1"/>
              </a:buClr>
              <a:buSzPts val="1700"/>
              <a:buNone/>
            </a:pPr>
            <a:r>
              <a:rPr lang="en-US" sz="1700"/>
              <a:t>Job vacancies, proportion of job vacancies and average offered hourly wage by selected characteristics, quarterly, unadjusted for seasonality (2015-2021)</a:t>
            </a:r>
            <a:endParaRPr/>
          </a:p>
          <a:p>
            <a:pPr indent="0" lvl="0" marL="0" rtl="0" algn="l">
              <a:lnSpc>
                <a:spcPct val="100000"/>
              </a:lnSpc>
              <a:spcBef>
                <a:spcPts val="1000"/>
              </a:spcBef>
              <a:spcAft>
                <a:spcPts val="0"/>
              </a:spcAft>
              <a:buClr>
                <a:schemeClr val="dk1"/>
              </a:buClr>
              <a:buSzPts val="1600"/>
              <a:buNone/>
            </a:pPr>
            <a:r>
              <a:t/>
            </a:r>
            <a:endParaRPr b="1"/>
          </a:p>
          <a:p>
            <a:pPr indent="0" lvl="0" marL="0" rtl="0" algn="l">
              <a:lnSpc>
                <a:spcPct val="100000"/>
              </a:lnSpc>
              <a:spcBef>
                <a:spcPts val="1000"/>
              </a:spcBef>
              <a:spcAft>
                <a:spcPts val="0"/>
              </a:spcAft>
              <a:buClr>
                <a:schemeClr val="dk1"/>
              </a:buClr>
              <a:buSzPts val="1600"/>
              <a:buNone/>
            </a:pPr>
            <a:r>
              <a:t/>
            </a:r>
            <a:endParaRPr b="1"/>
          </a:p>
          <a:p>
            <a:pPr indent="0" lvl="0" marL="0" rtl="0" algn="l">
              <a:lnSpc>
                <a:spcPct val="100000"/>
              </a:lnSpc>
              <a:spcBef>
                <a:spcPts val="1000"/>
              </a:spcBef>
              <a:spcAft>
                <a:spcPts val="0"/>
              </a:spcAft>
              <a:buClr>
                <a:schemeClr val="dk1"/>
              </a:buClr>
              <a:buSzPts val="1600"/>
              <a:buNone/>
            </a:pPr>
            <a:r>
              <a:rPr b="1" lang="en-US"/>
              <a:t>What would Canada job market look like in 2025?</a:t>
            </a:r>
            <a:endParaRPr/>
          </a:p>
          <a:p>
            <a:pPr indent="0" lvl="0" marL="0" rtl="0" algn="l">
              <a:lnSpc>
                <a:spcPct val="100000"/>
              </a:lnSpc>
              <a:spcBef>
                <a:spcPts val="1000"/>
              </a:spcBef>
              <a:spcAft>
                <a:spcPts val="0"/>
              </a:spcAft>
              <a:buClr>
                <a:schemeClr val="dk1"/>
              </a:buClr>
              <a:buSzPts val="1600"/>
              <a:buNone/>
            </a:pPr>
            <a:r>
              <a:rPr b="1" lang="en-US"/>
              <a:t>What jobs have most growth potential?</a:t>
            </a:r>
            <a:endParaRPr/>
          </a:p>
          <a:p>
            <a:pPr indent="0" lvl="0" marL="0" rtl="0" algn="l">
              <a:lnSpc>
                <a:spcPct val="150000"/>
              </a:lnSpc>
              <a:spcBef>
                <a:spcPts val="1000"/>
              </a:spcBef>
              <a:spcAft>
                <a:spcPts val="0"/>
              </a:spcAft>
              <a:buClr>
                <a:schemeClr val="dk1"/>
              </a:buClr>
              <a:buSzPts val="1600"/>
              <a:buNone/>
            </a:pPr>
            <a:r>
              <a:t/>
            </a:r>
            <a:endParaRPr b="1"/>
          </a:p>
          <a:p>
            <a:pPr indent="0" lvl="0" marL="0" rtl="0" algn="l">
              <a:lnSpc>
                <a:spcPct val="150000"/>
              </a:lnSpc>
              <a:spcBef>
                <a:spcPts val="1000"/>
              </a:spcBef>
              <a:spcAft>
                <a:spcPts val="0"/>
              </a:spcAft>
              <a:buClr>
                <a:schemeClr val="dk1"/>
              </a:buClr>
              <a:buSzPts val="1600"/>
              <a:buNone/>
            </a:pPr>
            <a:r>
              <a:rPr b="1" lang="en-US"/>
              <a:t>Technologies Used</a:t>
            </a:r>
            <a:endParaRPr/>
          </a:p>
        </p:txBody>
      </p:sp>
      <p:sp>
        <p:nvSpPr>
          <p:cNvPr id="149" name="Google Shape;149;p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0" name="Google Shape;150;p4"/>
          <p:cNvPicPr preferRelativeResize="0"/>
          <p:nvPr/>
        </p:nvPicPr>
        <p:blipFill rotWithShape="1">
          <a:blip r:embed="rId4">
            <a:alphaModFix/>
          </a:blip>
          <a:srcRect b="0" l="0" r="38111" t="-6408"/>
          <a:stretch/>
        </p:blipFill>
        <p:spPr>
          <a:xfrm>
            <a:off x="6939081" y="1715814"/>
            <a:ext cx="1661987" cy="319088"/>
          </a:xfrm>
          <a:prstGeom prst="rect">
            <a:avLst/>
          </a:prstGeom>
          <a:noFill/>
          <a:ln>
            <a:noFill/>
          </a:ln>
        </p:spPr>
      </p:pic>
      <p:pic>
        <p:nvPicPr>
          <p:cNvPr id="151" name="Google Shape;151;p4"/>
          <p:cNvPicPr preferRelativeResize="0"/>
          <p:nvPr/>
        </p:nvPicPr>
        <p:blipFill rotWithShape="1">
          <a:blip r:embed="rId5">
            <a:alphaModFix/>
          </a:blip>
          <a:srcRect b="0" l="0" r="0" t="0"/>
          <a:stretch/>
        </p:blipFill>
        <p:spPr>
          <a:xfrm>
            <a:off x="5820213" y="5730503"/>
            <a:ext cx="893993" cy="555217"/>
          </a:xfrm>
          <a:prstGeom prst="rect">
            <a:avLst/>
          </a:prstGeom>
          <a:noFill/>
          <a:ln>
            <a:noFill/>
          </a:ln>
        </p:spPr>
      </p:pic>
      <p:pic>
        <p:nvPicPr>
          <p:cNvPr id="152" name="Google Shape;152;p4"/>
          <p:cNvPicPr preferRelativeResize="0"/>
          <p:nvPr/>
        </p:nvPicPr>
        <p:blipFill rotWithShape="1">
          <a:blip r:embed="rId6">
            <a:alphaModFix/>
          </a:blip>
          <a:srcRect b="0" l="0" r="0" t="0"/>
          <a:stretch/>
        </p:blipFill>
        <p:spPr>
          <a:xfrm>
            <a:off x="7015149" y="5937057"/>
            <a:ext cx="754926" cy="754926"/>
          </a:xfrm>
          <a:prstGeom prst="rect">
            <a:avLst/>
          </a:prstGeom>
          <a:noFill/>
          <a:ln>
            <a:noFill/>
          </a:ln>
        </p:spPr>
      </p:pic>
      <p:pic>
        <p:nvPicPr>
          <p:cNvPr id="153" name="Google Shape;153;p4"/>
          <p:cNvPicPr preferRelativeResize="0"/>
          <p:nvPr/>
        </p:nvPicPr>
        <p:blipFill rotWithShape="1">
          <a:blip r:embed="rId7">
            <a:alphaModFix/>
          </a:blip>
          <a:srcRect b="0" l="0" r="0" t="0"/>
          <a:stretch/>
        </p:blipFill>
        <p:spPr>
          <a:xfrm>
            <a:off x="8594800" y="5579993"/>
            <a:ext cx="791879" cy="560544"/>
          </a:xfrm>
          <a:prstGeom prst="rect">
            <a:avLst/>
          </a:prstGeom>
          <a:noFill/>
          <a:ln>
            <a:noFill/>
          </a:ln>
        </p:spPr>
      </p:pic>
      <p:pic>
        <p:nvPicPr>
          <p:cNvPr id="154" name="Google Shape;154;p4"/>
          <p:cNvPicPr preferRelativeResize="0"/>
          <p:nvPr/>
        </p:nvPicPr>
        <p:blipFill rotWithShape="1">
          <a:blip r:embed="rId8">
            <a:alphaModFix/>
          </a:blip>
          <a:srcRect b="0" l="0" r="0" t="0"/>
          <a:stretch/>
        </p:blipFill>
        <p:spPr>
          <a:xfrm>
            <a:off x="7685653" y="5645319"/>
            <a:ext cx="797256" cy="429893"/>
          </a:xfrm>
          <a:prstGeom prst="rect">
            <a:avLst/>
          </a:prstGeom>
          <a:noFill/>
          <a:ln>
            <a:noFill/>
          </a:ln>
        </p:spPr>
      </p:pic>
      <p:pic>
        <p:nvPicPr>
          <p:cNvPr id="155" name="Google Shape;155;p4"/>
          <p:cNvPicPr preferRelativeResize="0"/>
          <p:nvPr/>
        </p:nvPicPr>
        <p:blipFill rotWithShape="1">
          <a:blip r:embed="rId9">
            <a:alphaModFix/>
          </a:blip>
          <a:srcRect b="0" l="0" r="0" t="0"/>
          <a:stretch/>
        </p:blipFill>
        <p:spPr>
          <a:xfrm>
            <a:off x="5602014" y="6424707"/>
            <a:ext cx="1265081" cy="204413"/>
          </a:xfrm>
          <a:prstGeom prst="rect">
            <a:avLst/>
          </a:prstGeom>
          <a:noFill/>
          <a:ln>
            <a:noFill/>
          </a:ln>
        </p:spPr>
      </p:pic>
      <p:pic>
        <p:nvPicPr>
          <p:cNvPr descr="Numpy, logo Free Icon of Vector Logo" id="156" name="Google Shape;156;p4"/>
          <p:cNvPicPr preferRelativeResize="0"/>
          <p:nvPr/>
        </p:nvPicPr>
        <p:blipFill rotWithShape="1">
          <a:blip r:embed="rId10">
            <a:alphaModFix/>
          </a:blip>
          <a:srcRect b="0" l="0" r="0" t="0"/>
          <a:stretch/>
        </p:blipFill>
        <p:spPr>
          <a:xfrm>
            <a:off x="7875307" y="6254942"/>
            <a:ext cx="1003166" cy="501583"/>
          </a:xfrm>
          <a:prstGeom prst="rect">
            <a:avLst/>
          </a:prstGeom>
          <a:noFill/>
          <a:ln>
            <a:noFill/>
          </a:ln>
        </p:spPr>
      </p:pic>
      <p:pic>
        <p:nvPicPr>
          <p:cNvPr id="157" name="Google Shape;157;p4"/>
          <p:cNvPicPr preferRelativeResize="0"/>
          <p:nvPr/>
        </p:nvPicPr>
        <p:blipFill rotWithShape="1">
          <a:blip r:embed="rId11">
            <a:alphaModFix/>
          </a:blip>
          <a:srcRect b="0" l="0" r="0" t="0"/>
          <a:stretch/>
        </p:blipFill>
        <p:spPr>
          <a:xfrm>
            <a:off x="9427693" y="5319911"/>
            <a:ext cx="942723" cy="942723"/>
          </a:xfrm>
          <a:prstGeom prst="rect">
            <a:avLst/>
          </a:prstGeom>
          <a:noFill/>
          <a:ln>
            <a:noFill/>
          </a:ln>
        </p:spPr>
      </p:pic>
      <p:pic>
        <p:nvPicPr>
          <p:cNvPr id="158" name="Google Shape;158;p4"/>
          <p:cNvPicPr preferRelativeResize="0"/>
          <p:nvPr/>
        </p:nvPicPr>
        <p:blipFill rotWithShape="1">
          <a:blip r:embed="rId12">
            <a:alphaModFix/>
          </a:blip>
          <a:srcRect b="0" l="0" r="0" t="0"/>
          <a:stretch/>
        </p:blipFill>
        <p:spPr>
          <a:xfrm>
            <a:off x="10353357" y="5327677"/>
            <a:ext cx="853985" cy="853985"/>
          </a:xfrm>
          <a:prstGeom prst="rect">
            <a:avLst/>
          </a:prstGeom>
          <a:noFill/>
          <a:ln>
            <a:noFill/>
          </a:ln>
        </p:spPr>
      </p:pic>
      <p:pic>
        <p:nvPicPr>
          <p:cNvPr id="159" name="Google Shape;159;p4"/>
          <p:cNvPicPr preferRelativeResize="0"/>
          <p:nvPr/>
        </p:nvPicPr>
        <p:blipFill rotWithShape="1">
          <a:blip r:embed="rId13">
            <a:alphaModFix/>
          </a:blip>
          <a:srcRect b="0" l="0" r="0" t="0"/>
          <a:stretch/>
        </p:blipFill>
        <p:spPr>
          <a:xfrm>
            <a:off x="11283067" y="5657236"/>
            <a:ext cx="534403" cy="534403"/>
          </a:xfrm>
          <a:prstGeom prst="rect">
            <a:avLst/>
          </a:prstGeom>
          <a:noFill/>
          <a:ln>
            <a:noFill/>
          </a:ln>
        </p:spPr>
      </p:pic>
      <p:pic>
        <p:nvPicPr>
          <p:cNvPr id="160" name="Google Shape;160;p4"/>
          <p:cNvPicPr preferRelativeResize="0"/>
          <p:nvPr/>
        </p:nvPicPr>
        <p:blipFill rotWithShape="1">
          <a:blip r:embed="rId14">
            <a:alphaModFix/>
          </a:blip>
          <a:srcRect b="0" l="0" r="0" t="0"/>
          <a:stretch/>
        </p:blipFill>
        <p:spPr>
          <a:xfrm>
            <a:off x="9024307" y="6075212"/>
            <a:ext cx="1245757" cy="697624"/>
          </a:xfrm>
          <a:prstGeom prst="rect">
            <a:avLst/>
          </a:prstGeom>
          <a:noFill/>
          <a:ln>
            <a:noFill/>
          </a:ln>
        </p:spPr>
      </p:pic>
      <p:pic>
        <p:nvPicPr>
          <p:cNvPr id="161" name="Google Shape;161;p4"/>
          <p:cNvPicPr preferRelativeResize="0"/>
          <p:nvPr/>
        </p:nvPicPr>
        <p:blipFill rotWithShape="1">
          <a:blip r:embed="rId15">
            <a:alphaModFix/>
          </a:blip>
          <a:srcRect b="0" l="0" r="0" t="0"/>
          <a:stretch/>
        </p:blipFill>
        <p:spPr>
          <a:xfrm>
            <a:off x="10254285" y="6165184"/>
            <a:ext cx="1075569" cy="534402"/>
          </a:xfrm>
          <a:prstGeom prst="rect">
            <a:avLst/>
          </a:prstGeom>
          <a:noFill/>
          <a:ln>
            <a:noFill/>
          </a:ln>
        </p:spPr>
      </p:pic>
      <p:pic>
        <p:nvPicPr>
          <p:cNvPr descr="GitHub logo and symbol, meaning, history, PNG" id="162" name="Google Shape;162;p4"/>
          <p:cNvPicPr preferRelativeResize="0"/>
          <p:nvPr/>
        </p:nvPicPr>
        <p:blipFill rotWithShape="1">
          <a:blip r:embed="rId16">
            <a:alphaModFix/>
          </a:blip>
          <a:srcRect b="0" l="0" r="0" t="0"/>
          <a:stretch/>
        </p:blipFill>
        <p:spPr>
          <a:xfrm>
            <a:off x="11309535" y="6289773"/>
            <a:ext cx="846929" cy="474280"/>
          </a:xfrm>
          <a:prstGeom prst="rect">
            <a:avLst/>
          </a:prstGeom>
          <a:noFill/>
          <a:ln>
            <a:noFill/>
          </a:ln>
        </p:spPr>
      </p:pic>
      <p:sp>
        <p:nvSpPr>
          <p:cNvPr id="163" name="Google Shape;163;p4"/>
          <p:cNvSpPr txBox="1"/>
          <p:nvPr>
            <p:ph idx="1" type="body"/>
          </p:nvPr>
        </p:nvSpPr>
        <p:spPr>
          <a:xfrm>
            <a:off x="5506389" y="3261273"/>
            <a:ext cx="3017520" cy="464871"/>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1400"/>
              <a:buNone/>
            </a:pPr>
            <a:r>
              <a:rPr lang="en-US"/>
              <a:t>Questions to answer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6096000" y="2262871"/>
            <a:ext cx="5251450" cy="1661297"/>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6000"/>
              <a:buFont typeface="Calibri"/>
              <a:buNone/>
            </a:pPr>
            <a:r>
              <a:rPr lang="en-US"/>
              <a:t>APPROACH</a:t>
            </a:r>
            <a:endParaRPr/>
          </a:p>
        </p:txBody>
      </p:sp>
      <p:pic>
        <p:nvPicPr>
          <p:cNvPr descr="close up of computer code" id="169" name="Google Shape;169;p6"/>
          <p:cNvPicPr preferRelativeResize="0"/>
          <p:nvPr>
            <p:ph idx="2" type="pic"/>
          </p:nvPr>
        </p:nvPicPr>
        <p:blipFill rotWithShape="1">
          <a:blip r:embed="rId3">
            <a:alphaModFix/>
          </a:blip>
          <a:srcRect b="0" l="20370" r="20369" t="0"/>
          <a:stretch/>
        </p:blipFill>
        <p:spPr>
          <a:xfrm>
            <a:off x="0" y="0"/>
            <a:ext cx="6096000" cy="6867922"/>
          </a:xfrm>
          <a:prstGeom prst="rect">
            <a:avLst/>
          </a:prstGeom>
          <a:noFill/>
          <a:ln>
            <a:noFill/>
          </a:ln>
        </p:spPr>
      </p:pic>
      <p:sp>
        <p:nvSpPr>
          <p:cNvPr id="170" name="Google Shape;170;p6"/>
          <p:cNvSpPr txBox="1"/>
          <p:nvPr>
            <p:ph idx="1" type="body"/>
          </p:nvPr>
        </p:nvSpPr>
        <p:spPr>
          <a:xfrm>
            <a:off x="6202680" y="4393374"/>
            <a:ext cx="2834640" cy="365125"/>
          </a:xfrm>
          <a:prstGeom prst="rect">
            <a:avLst/>
          </a:prstGeom>
          <a:gradFill>
            <a:gsLst>
              <a:gs pos="0">
                <a:schemeClr val="accent5"/>
              </a:gs>
              <a:gs pos="50000">
                <a:schemeClr val="accent1"/>
              </a:gs>
              <a:gs pos="100000">
                <a:srgbClr val="E8995B"/>
              </a:gs>
            </a:gsLst>
            <a:lin ang="10800000" scaled="0"/>
          </a:gra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1400"/>
              <a:buNone/>
            </a:pPr>
            <a:r>
              <a:rPr lang="en-US"/>
              <a:t>LET’S DIVE IN!</a:t>
            </a:r>
            <a:endParaRPr/>
          </a:p>
        </p:txBody>
      </p:sp>
      <p:sp>
        <p:nvSpPr>
          <p:cNvPr id="171" name="Google Shape;171;p6"/>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7"/>
          <p:cNvSpPr txBox="1"/>
          <p:nvPr>
            <p:ph type="title"/>
          </p:nvPr>
        </p:nvSpPr>
        <p:spPr>
          <a:xfrm>
            <a:off x="545169" y="353341"/>
            <a:ext cx="11003100" cy="823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Calibri"/>
              <a:buNone/>
            </a:pPr>
            <a:r>
              <a:rPr lang="en-US"/>
              <a:t>PROJECT FLOW CHART</a:t>
            </a:r>
            <a:endParaRPr/>
          </a:p>
        </p:txBody>
      </p:sp>
      <p:sp>
        <p:nvSpPr>
          <p:cNvPr id="177" name="Google Shape;177;p7"/>
          <p:cNvSpPr txBox="1"/>
          <p:nvPr>
            <p:ph idx="12" type="sldNum"/>
          </p:nvPr>
        </p:nvSpPr>
        <p:spPr>
          <a:xfrm>
            <a:off x="11499919" y="6053853"/>
            <a:ext cx="4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Diagram&#10;&#10;Description automatically generated" id="178" name="Google Shape;178;p7"/>
          <p:cNvPicPr preferRelativeResize="0"/>
          <p:nvPr/>
        </p:nvPicPr>
        <p:blipFill rotWithShape="1">
          <a:blip r:embed="rId3">
            <a:alphaModFix/>
          </a:blip>
          <a:srcRect b="0" l="0" r="0" t="0"/>
          <a:stretch/>
        </p:blipFill>
        <p:spPr>
          <a:xfrm>
            <a:off x="1507658" y="1356385"/>
            <a:ext cx="8867775" cy="4781550"/>
          </a:xfrm>
          <a:prstGeom prst="rect">
            <a:avLst/>
          </a:prstGeom>
          <a:noFill/>
          <a:ln>
            <a:noFill/>
          </a:ln>
        </p:spPr>
      </p:pic>
      <p:sp>
        <p:nvSpPr>
          <p:cNvPr id="179" name="Google Shape;179;p7"/>
          <p:cNvSpPr/>
          <p:nvPr/>
        </p:nvSpPr>
        <p:spPr>
          <a:xfrm>
            <a:off x="1390569" y="1378178"/>
            <a:ext cx="2406900" cy="3300900"/>
          </a:xfrm>
          <a:prstGeom prst="rect">
            <a:avLst/>
          </a:prstGeom>
          <a:noFill/>
          <a:ln cap="flat" cmpd="sng" w="12700">
            <a:solidFill>
              <a:srgbClr val="782D3B"/>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7"/>
          <p:cNvSpPr txBox="1"/>
          <p:nvPr/>
        </p:nvSpPr>
        <p:spPr>
          <a:xfrm>
            <a:off x="43767" y="2360281"/>
            <a:ext cx="13467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Data Exploratory Analysis</a:t>
            </a:r>
            <a:endParaRPr/>
          </a:p>
        </p:txBody>
      </p:sp>
      <p:sp>
        <p:nvSpPr>
          <p:cNvPr id="181" name="Google Shape;181;p7"/>
          <p:cNvSpPr/>
          <p:nvPr/>
        </p:nvSpPr>
        <p:spPr>
          <a:xfrm>
            <a:off x="4060195" y="4483371"/>
            <a:ext cx="4235700" cy="1828800"/>
          </a:xfrm>
          <a:prstGeom prst="rect">
            <a:avLst/>
          </a:prstGeom>
          <a:noFill/>
          <a:ln cap="flat" cmpd="sng" w="12700">
            <a:solidFill>
              <a:srgbClr val="E9975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7"/>
          <p:cNvSpPr txBox="1"/>
          <p:nvPr/>
        </p:nvSpPr>
        <p:spPr>
          <a:xfrm>
            <a:off x="2452112" y="5014294"/>
            <a:ext cx="17703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Machine Learning Optimization</a:t>
            </a:r>
            <a:endParaRPr/>
          </a:p>
        </p:txBody>
      </p:sp>
      <p:sp>
        <p:nvSpPr>
          <p:cNvPr id="183" name="Google Shape;183;p7"/>
          <p:cNvSpPr/>
          <p:nvPr/>
        </p:nvSpPr>
        <p:spPr>
          <a:xfrm>
            <a:off x="8412955" y="1708177"/>
            <a:ext cx="2342400" cy="4068000"/>
          </a:xfrm>
          <a:prstGeom prst="rect">
            <a:avLst/>
          </a:prstGeom>
          <a:noFill/>
          <a:ln cap="flat" cmpd="sng" w="12700">
            <a:solidFill>
              <a:srgbClr val="2C2153"/>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7"/>
          <p:cNvSpPr txBox="1"/>
          <p:nvPr/>
        </p:nvSpPr>
        <p:spPr>
          <a:xfrm>
            <a:off x="10745812" y="2821946"/>
            <a:ext cx="12732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Results Analysis and Evaluation</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8"/>
          <p:cNvSpPr/>
          <p:nvPr/>
        </p:nvSpPr>
        <p:spPr>
          <a:xfrm>
            <a:off x="976627" y="1633874"/>
            <a:ext cx="2171688"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8"/>
          <p:cNvSpPr txBox="1"/>
          <p:nvPr>
            <p:ph type="title"/>
          </p:nvPr>
        </p:nvSpPr>
        <p:spPr>
          <a:xfrm>
            <a:off x="594519" y="767791"/>
            <a:ext cx="11002962" cy="82391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lang="en-US" sz="4800"/>
              <a:t>DATA EXTRACTION</a:t>
            </a:r>
            <a:r>
              <a:rPr lang="en-US"/>
              <a:t>, TRANSFORMATION AND LOADING</a:t>
            </a:r>
            <a:endParaRPr sz="4800"/>
          </a:p>
        </p:txBody>
      </p:sp>
      <p:sp>
        <p:nvSpPr>
          <p:cNvPr id="191" name="Google Shape;191;p8"/>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8"/>
          <p:cNvSpPr txBox="1"/>
          <p:nvPr/>
        </p:nvSpPr>
        <p:spPr>
          <a:xfrm>
            <a:off x="1087878" y="2460343"/>
            <a:ext cx="10509600" cy="3694200"/>
          </a:xfrm>
          <a:prstGeom prst="rect">
            <a:avLst/>
          </a:prstGeom>
          <a:noFill/>
          <a:ln>
            <a:noFill/>
          </a:ln>
        </p:spPr>
        <p:txBody>
          <a:bodyPr anchorCtr="0" anchor="t" bIns="45700" lIns="91425" spcFirstLastPara="1" rIns="91425" wrap="square" tIns="45700">
            <a:spAutoFit/>
          </a:bodyPr>
          <a:lstStyle/>
          <a:p>
            <a:pPr indent="-285750" lvl="1" marL="742950" marR="0" rtl="0" algn="l">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Dataset contained poor quality data and was classified using Status column. </a:t>
            </a:r>
            <a:endParaRPr/>
          </a:p>
          <a:p>
            <a:pPr indent="-285750" lvl="1" marL="742950" marR="0" rtl="0" algn="l">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We retained only A-D to ensure high quality data.</a:t>
            </a:r>
            <a:endParaRPr/>
          </a:p>
          <a:p>
            <a:pPr indent="0" lvl="1" marL="457200" marR="0" rtl="0" algn="l">
              <a:spcBef>
                <a:spcPts val="0"/>
              </a:spcBef>
              <a:spcAft>
                <a:spcPts val="0"/>
              </a:spcAft>
              <a:buNone/>
            </a:pPr>
            <a:r>
              <a:t/>
            </a:r>
            <a:endParaRPr b="0" i="0" sz="1800" u="none" cap="none" strike="noStrike">
              <a:solidFill>
                <a:srgbClr val="24292F"/>
              </a:solidFill>
              <a:latin typeface="Arial"/>
              <a:ea typeface="Arial"/>
              <a:cs typeface="Arial"/>
              <a:sym typeface="Arial"/>
            </a:endParaRPr>
          </a:p>
          <a:p>
            <a:pPr indent="0" lvl="1" marL="457200" marR="0" rtl="0" algn="l">
              <a:spcBef>
                <a:spcPts val="0"/>
              </a:spcBef>
              <a:spcAft>
                <a:spcPts val="0"/>
              </a:spcAft>
              <a:buNone/>
            </a:pPr>
            <a:r>
              <a:t/>
            </a:r>
            <a:endParaRPr b="0" i="0" sz="1800" u="none" cap="none" strike="noStrike">
              <a:solidFill>
                <a:srgbClr val="24292F"/>
              </a:solidFill>
              <a:latin typeface="Arial"/>
              <a:ea typeface="Arial"/>
              <a:cs typeface="Arial"/>
              <a:sym typeface="Arial"/>
            </a:endParaRPr>
          </a:p>
          <a:p>
            <a:pPr indent="-285750" lvl="1" marL="742950" marR="0" rtl="0" algn="l">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Key aspects we are interested in are Vacancie</a:t>
            </a:r>
            <a:r>
              <a:rPr lang="en-US" sz="1800">
                <a:solidFill>
                  <a:srgbClr val="24292F"/>
                </a:solidFill>
              </a:rPr>
              <a:t>s</a:t>
            </a:r>
            <a:r>
              <a:rPr b="0" i="0" lang="en-US" sz="1800" u="none" cap="none" strike="noStrike">
                <a:solidFill>
                  <a:srgbClr val="24292F"/>
                </a:solidFill>
                <a:latin typeface="Arial"/>
                <a:ea typeface="Arial"/>
                <a:cs typeface="Arial"/>
                <a:sym typeface="Arial"/>
              </a:rPr>
              <a:t>. These subsets of data were identified using Statistics column and retained.</a:t>
            </a:r>
            <a:endParaRPr/>
          </a:p>
          <a:p>
            <a:pPr indent="-285750" lvl="1" marL="742950" marR="0" rtl="0" algn="l">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We also decided to focus on Full Time and Part Time metrics which we filtered from Job Characteristics column.</a:t>
            </a:r>
            <a:endParaRPr/>
          </a:p>
          <a:p>
            <a:pPr indent="-285750" lvl="1" marL="742950" marR="0" rtl="0" algn="l">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Redundant columns were dropped and NOC column split into code and description.</a:t>
            </a:r>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rgbClr val="24292F"/>
              </a:solidFill>
              <a:latin typeface="Arial"/>
              <a:ea typeface="Arial"/>
              <a:cs typeface="Arial"/>
              <a:sym typeface="Arial"/>
            </a:endParaRPr>
          </a:p>
          <a:p>
            <a:pPr indent="-171450" lvl="1" marL="742950" marR="0" rtl="0" algn="l">
              <a:spcBef>
                <a:spcPts val="0"/>
              </a:spcBef>
              <a:spcAft>
                <a:spcPts val="0"/>
              </a:spcAft>
              <a:buClr>
                <a:schemeClr val="dk1"/>
              </a:buClr>
              <a:buSzPts val="1800"/>
              <a:buFont typeface="Arial"/>
              <a:buNone/>
            </a:pPr>
            <a:r>
              <a:t/>
            </a:r>
            <a:endParaRPr b="0" i="0" sz="1800" u="none" cap="none" strike="noStrike">
              <a:solidFill>
                <a:srgbClr val="24292F"/>
              </a:solidFill>
              <a:latin typeface="Arial"/>
              <a:ea typeface="Arial"/>
              <a:cs typeface="Arial"/>
              <a:sym typeface="Arial"/>
            </a:endParaRPr>
          </a:p>
          <a:p>
            <a:pPr indent="-285750" lvl="1" marL="742950" marR="0" rtl="0" algn="l">
              <a:spcBef>
                <a:spcPts val="0"/>
              </a:spcBef>
              <a:spcAft>
                <a:spcPts val="0"/>
              </a:spcAft>
              <a:buClr>
                <a:srgbClr val="24292F"/>
              </a:buClr>
              <a:buSzPts val="1800"/>
              <a:buFont typeface="Arial"/>
              <a:buChar char="•"/>
            </a:pPr>
            <a:r>
              <a:rPr b="0" i="0" lang="en-US" sz="1800" u="none" cap="none" strike="noStrike">
                <a:solidFill>
                  <a:srgbClr val="24292F"/>
                </a:solidFill>
                <a:latin typeface="Arial"/>
                <a:ea typeface="Arial"/>
                <a:cs typeface="Arial"/>
                <a:sym typeface="Arial"/>
              </a:rPr>
              <a:t>Specific data required for Machine Learning models at Broad NOC level was placed into one table for easy connection from Pandas to run modelling.</a:t>
            </a:r>
            <a:endParaRPr/>
          </a:p>
        </p:txBody>
      </p:sp>
      <p:sp>
        <p:nvSpPr>
          <p:cNvPr id="193" name="Google Shape;193;p8"/>
          <p:cNvSpPr txBox="1"/>
          <p:nvPr/>
        </p:nvSpPr>
        <p:spPr>
          <a:xfrm>
            <a:off x="1087878" y="172810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lt1"/>
                </a:solidFill>
                <a:latin typeface="Arial"/>
                <a:ea typeface="Arial"/>
                <a:cs typeface="Arial"/>
                <a:sym typeface="Arial"/>
              </a:rPr>
              <a:t>Data Quality</a:t>
            </a:r>
            <a:endParaRPr/>
          </a:p>
        </p:txBody>
      </p:sp>
      <p:grpSp>
        <p:nvGrpSpPr>
          <p:cNvPr id="194" name="Google Shape;194;p8"/>
          <p:cNvGrpSpPr/>
          <p:nvPr/>
        </p:nvGrpSpPr>
        <p:grpSpPr>
          <a:xfrm>
            <a:off x="976627" y="3057127"/>
            <a:ext cx="6207251" cy="557784"/>
            <a:chOff x="1129027" y="1786274"/>
            <a:chExt cx="6207251" cy="557784"/>
          </a:xfrm>
        </p:grpSpPr>
        <p:sp>
          <p:nvSpPr>
            <p:cNvPr id="195" name="Google Shape;195;p8"/>
            <p:cNvSpPr/>
            <p:nvPr/>
          </p:nvSpPr>
          <p:spPr>
            <a:xfrm>
              <a:off x="1129027" y="1786274"/>
              <a:ext cx="2171688"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8"/>
            <p:cNvSpPr txBox="1"/>
            <p:nvPr/>
          </p:nvSpPr>
          <p:spPr>
            <a:xfrm>
              <a:off x="1240278" y="188050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lt1"/>
                  </a:solidFill>
                  <a:latin typeface="Arial"/>
                  <a:ea typeface="Arial"/>
                  <a:cs typeface="Arial"/>
                  <a:sym typeface="Arial"/>
                </a:rPr>
                <a:t>Data Volume</a:t>
              </a:r>
              <a:endParaRPr/>
            </a:p>
          </p:txBody>
        </p:sp>
      </p:grpSp>
      <p:grpSp>
        <p:nvGrpSpPr>
          <p:cNvPr id="197" name="Google Shape;197;p8"/>
          <p:cNvGrpSpPr/>
          <p:nvPr/>
        </p:nvGrpSpPr>
        <p:grpSpPr>
          <a:xfrm>
            <a:off x="976627" y="4945234"/>
            <a:ext cx="6207251" cy="557784"/>
            <a:chOff x="1129027" y="1786274"/>
            <a:chExt cx="6207251" cy="557784"/>
          </a:xfrm>
        </p:grpSpPr>
        <p:sp>
          <p:nvSpPr>
            <p:cNvPr id="198" name="Google Shape;198;p8"/>
            <p:cNvSpPr/>
            <p:nvPr/>
          </p:nvSpPr>
          <p:spPr>
            <a:xfrm>
              <a:off x="1129027" y="1786274"/>
              <a:ext cx="2171688"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8"/>
            <p:cNvSpPr txBox="1"/>
            <p:nvPr/>
          </p:nvSpPr>
          <p:spPr>
            <a:xfrm>
              <a:off x="1240278" y="188050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chemeClr val="lt1"/>
                  </a:solidFill>
                  <a:latin typeface="Arial"/>
                  <a:ea typeface="Arial"/>
                  <a:cs typeface="Arial"/>
                  <a:sym typeface="Arial"/>
                </a:rPr>
                <a:t>Data Readiness</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txBox="1"/>
          <p:nvPr>
            <p:ph type="title"/>
          </p:nvPr>
        </p:nvSpPr>
        <p:spPr>
          <a:xfrm>
            <a:off x="594519" y="461891"/>
            <a:ext cx="11003100" cy="82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sz="4800"/>
              <a:t>EXPLORATORY DATA ANALYSIS</a:t>
            </a:r>
            <a:endParaRPr/>
          </a:p>
        </p:txBody>
      </p:sp>
      <p:sp>
        <p:nvSpPr>
          <p:cNvPr id="205" name="Google Shape;205;p9"/>
          <p:cNvSpPr txBox="1"/>
          <p:nvPr>
            <p:ph idx="12" type="sldNum"/>
          </p:nvPr>
        </p:nvSpPr>
        <p:spPr>
          <a:xfrm>
            <a:off x="11549269" y="6093328"/>
            <a:ext cx="44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6" name="Google Shape;206;p9"/>
          <p:cNvPicPr preferRelativeResize="0"/>
          <p:nvPr/>
        </p:nvPicPr>
        <p:blipFill rotWithShape="1">
          <a:blip r:embed="rId3">
            <a:alphaModFix/>
          </a:blip>
          <a:srcRect b="0" l="0" r="0" t="0"/>
          <a:stretch/>
        </p:blipFill>
        <p:spPr>
          <a:xfrm>
            <a:off x="0" y="1216729"/>
            <a:ext cx="12192000" cy="1935163"/>
          </a:xfrm>
          <a:prstGeom prst="rect">
            <a:avLst/>
          </a:prstGeom>
          <a:noFill/>
          <a:ln>
            <a:noFill/>
          </a:ln>
        </p:spPr>
      </p:pic>
      <p:pic>
        <p:nvPicPr>
          <p:cNvPr id="207" name="Google Shape;207;p9"/>
          <p:cNvPicPr preferRelativeResize="0"/>
          <p:nvPr/>
        </p:nvPicPr>
        <p:blipFill rotWithShape="1">
          <a:blip r:embed="rId4">
            <a:alphaModFix/>
          </a:blip>
          <a:srcRect b="0" l="0" r="0" t="0"/>
          <a:stretch/>
        </p:blipFill>
        <p:spPr>
          <a:xfrm>
            <a:off x="111587" y="3059949"/>
            <a:ext cx="6739721" cy="3125322"/>
          </a:xfrm>
          <a:prstGeom prst="rect">
            <a:avLst/>
          </a:prstGeom>
          <a:noFill/>
          <a:ln>
            <a:noFill/>
          </a:ln>
        </p:spPr>
      </p:pic>
      <p:pic>
        <p:nvPicPr>
          <p:cNvPr id="208" name="Google Shape;208;p9"/>
          <p:cNvPicPr preferRelativeResize="0"/>
          <p:nvPr/>
        </p:nvPicPr>
        <p:blipFill rotWithShape="1">
          <a:blip r:embed="rId5">
            <a:alphaModFix/>
          </a:blip>
          <a:srcRect b="0" l="0" r="0" t="0"/>
          <a:stretch/>
        </p:blipFill>
        <p:spPr>
          <a:xfrm>
            <a:off x="8252749" y="2856107"/>
            <a:ext cx="3939251" cy="3165163"/>
          </a:xfrm>
          <a:prstGeom prst="rect">
            <a:avLst/>
          </a:prstGeom>
          <a:noFill/>
          <a:ln>
            <a:noFill/>
          </a:ln>
        </p:spPr>
      </p:pic>
      <p:pic>
        <p:nvPicPr>
          <p:cNvPr id="209" name="Google Shape;209;p9"/>
          <p:cNvPicPr preferRelativeResize="0"/>
          <p:nvPr/>
        </p:nvPicPr>
        <p:blipFill rotWithShape="1">
          <a:blip r:embed="rId6">
            <a:alphaModFix/>
          </a:blip>
          <a:srcRect b="0" l="0" r="0" t="0"/>
          <a:stretch/>
        </p:blipFill>
        <p:spPr>
          <a:xfrm>
            <a:off x="6367351" y="4106601"/>
            <a:ext cx="2204306" cy="2473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p:nvPr/>
        </p:nvSpPr>
        <p:spPr>
          <a:xfrm>
            <a:off x="7513925" y="4674350"/>
            <a:ext cx="1838400" cy="16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5218400" y="3470525"/>
            <a:ext cx="1838400" cy="16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2922900" y="4496825"/>
            <a:ext cx="1838400" cy="1652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txBox="1"/>
          <p:nvPr>
            <p:ph type="title"/>
          </p:nvPr>
        </p:nvSpPr>
        <p:spPr>
          <a:xfrm>
            <a:off x="594518" y="203526"/>
            <a:ext cx="11002962" cy="82391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800"/>
              <a:buFont typeface="Calibri"/>
              <a:buNone/>
            </a:pPr>
            <a:r>
              <a:rPr lang="en-US"/>
              <a:t>MACHINE LEARNING MODEL SELECTION </a:t>
            </a:r>
            <a:endParaRPr sz="4800"/>
          </a:p>
        </p:txBody>
      </p:sp>
      <p:sp>
        <p:nvSpPr>
          <p:cNvPr id="219" name="Google Shape;219;p1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10"/>
          <p:cNvSpPr/>
          <p:nvPr/>
        </p:nvSpPr>
        <p:spPr>
          <a:xfrm>
            <a:off x="643543" y="1026979"/>
            <a:ext cx="11002961" cy="557784"/>
          </a:xfrm>
          <a:prstGeom prst="rect">
            <a:avLst/>
          </a:prstGeom>
          <a:gradFill>
            <a:gsLst>
              <a:gs pos="0">
                <a:schemeClr val="accent5"/>
              </a:gs>
              <a:gs pos="50000">
                <a:schemeClr val="accent1"/>
              </a:gs>
              <a:gs pos="100000">
                <a:srgbClr val="E8995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10"/>
          <p:cNvSpPr txBox="1"/>
          <p:nvPr/>
        </p:nvSpPr>
        <p:spPr>
          <a:xfrm>
            <a:off x="643543" y="1584763"/>
            <a:ext cx="10808400" cy="1385400"/>
          </a:xfrm>
          <a:prstGeom prst="rect">
            <a:avLst/>
          </a:prstGeom>
          <a:noFill/>
          <a:ln>
            <a:noFill/>
          </a:ln>
        </p:spPr>
        <p:txBody>
          <a:bodyPr anchorCtr="0" anchor="t" bIns="45700" lIns="91425" spcFirstLastPara="1" rIns="91425" wrap="square" tIns="45700">
            <a:spAutoFit/>
          </a:bodyPr>
          <a:lstStyle/>
          <a:p>
            <a:pPr indent="-304800" lvl="0" marL="285750" marR="0" rtl="0" algn="l">
              <a:spcBef>
                <a:spcPts val="0"/>
              </a:spcBef>
              <a:spcAft>
                <a:spcPts val="0"/>
              </a:spcAft>
              <a:buClr>
                <a:srgbClr val="1D1C1D"/>
              </a:buClr>
              <a:buSzPts val="2100"/>
              <a:buFont typeface="Arial"/>
              <a:buChar char="•"/>
            </a:pPr>
            <a:r>
              <a:rPr lang="en-US" sz="2100">
                <a:solidFill>
                  <a:srgbClr val="1D1C1D"/>
                </a:solidFill>
                <a:latin typeface="Lato"/>
                <a:ea typeface="Lato"/>
                <a:cs typeface="Lato"/>
                <a:sym typeface="Lato"/>
              </a:rPr>
              <a:t>T</a:t>
            </a:r>
            <a:r>
              <a:rPr b="0" i="0" lang="en-US" sz="2100">
                <a:solidFill>
                  <a:srgbClr val="1D1C1D"/>
                </a:solidFill>
                <a:latin typeface="Lato"/>
                <a:ea typeface="Lato"/>
                <a:cs typeface="Lato"/>
                <a:sym typeface="Lato"/>
              </a:rPr>
              <a:t>o cover all data available in the data source and  predict job vacancies at broad and granular levels</a:t>
            </a:r>
            <a:endParaRPr sz="1700"/>
          </a:p>
          <a:p>
            <a:pPr indent="-304800" lvl="0" marL="285750" marR="0" rtl="0" algn="l">
              <a:spcBef>
                <a:spcPts val="0"/>
              </a:spcBef>
              <a:spcAft>
                <a:spcPts val="0"/>
              </a:spcAft>
              <a:buClr>
                <a:srgbClr val="1D1C1D"/>
              </a:buClr>
              <a:buSzPts val="2100"/>
              <a:buFont typeface="Arial"/>
              <a:buChar char="•"/>
            </a:pPr>
            <a:r>
              <a:rPr lang="en-US" sz="2100">
                <a:solidFill>
                  <a:srgbClr val="1D1C1D"/>
                </a:solidFill>
                <a:latin typeface="Lato"/>
                <a:ea typeface="Lato"/>
                <a:cs typeface="Lato"/>
                <a:sym typeface="Lato"/>
              </a:rPr>
              <a:t>Data exploratory analysis showed missing values from different provinces, NOCs, Job characteristics level</a:t>
            </a:r>
            <a:endParaRPr sz="2200">
              <a:solidFill>
                <a:schemeClr val="dk1"/>
              </a:solidFill>
              <a:latin typeface="Calibri"/>
              <a:ea typeface="Calibri"/>
              <a:cs typeface="Calibri"/>
              <a:sym typeface="Calibri"/>
            </a:endParaRPr>
          </a:p>
        </p:txBody>
      </p:sp>
      <p:sp>
        <p:nvSpPr>
          <p:cNvPr id="222" name="Google Shape;222;p10"/>
          <p:cNvSpPr txBox="1"/>
          <p:nvPr/>
        </p:nvSpPr>
        <p:spPr>
          <a:xfrm>
            <a:off x="739979" y="1065750"/>
            <a:ext cx="9808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Why SARIMAX and Multi Layer Percptron-Regressor ?</a:t>
            </a:r>
            <a:endParaRPr/>
          </a:p>
        </p:txBody>
      </p:sp>
      <p:sp>
        <p:nvSpPr>
          <p:cNvPr id="223" name="Google Shape;223;p10"/>
          <p:cNvSpPr txBox="1"/>
          <p:nvPr/>
        </p:nvSpPr>
        <p:spPr>
          <a:xfrm>
            <a:off x="3191425" y="5122925"/>
            <a:ext cx="14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Random Forest </a:t>
            </a:r>
            <a:endParaRPr b="1">
              <a:latin typeface="Calibri"/>
              <a:ea typeface="Calibri"/>
              <a:cs typeface="Calibri"/>
              <a:sym typeface="Calibri"/>
            </a:endParaRPr>
          </a:p>
        </p:txBody>
      </p:sp>
      <p:sp>
        <p:nvSpPr>
          <p:cNvPr id="224" name="Google Shape;224;p10"/>
          <p:cNvSpPr txBox="1"/>
          <p:nvPr/>
        </p:nvSpPr>
        <p:spPr>
          <a:xfrm>
            <a:off x="7730800" y="5300450"/>
            <a:ext cx="15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Linear Regression</a:t>
            </a:r>
            <a:endParaRPr b="1">
              <a:latin typeface="Calibri"/>
              <a:ea typeface="Calibri"/>
              <a:cs typeface="Calibri"/>
              <a:sym typeface="Calibri"/>
            </a:endParaRPr>
          </a:p>
        </p:txBody>
      </p:sp>
      <p:sp>
        <p:nvSpPr>
          <p:cNvPr id="225" name="Google Shape;225;p10"/>
          <p:cNvSpPr txBox="1"/>
          <p:nvPr/>
        </p:nvSpPr>
        <p:spPr>
          <a:xfrm>
            <a:off x="5856175" y="4096625"/>
            <a:ext cx="15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Arima</a:t>
            </a:r>
            <a:endParaRPr b="1">
              <a:latin typeface="Calibri"/>
              <a:ea typeface="Calibri"/>
              <a:cs typeface="Calibri"/>
              <a:sym typeface="Calibri"/>
            </a:endParaRPr>
          </a:p>
        </p:txBody>
      </p:sp>
      <p:sp>
        <p:nvSpPr>
          <p:cNvPr id="226" name="Google Shape;226;p10"/>
          <p:cNvSpPr/>
          <p:nvPr/>
        </p:nvSpPr>
        <p:spPr>
          <a:xfrm>
            <a:off x="1740100" y="3316400"/>
            <a:ext cx="9089400" cy="3357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txBox="1"/>
          <p:nvPr/>
        </p:nvSpPr>
        <p:spPr>
          <a:xfrm>
            <a:off x="1883400" y="3521125"/>
            <a:ext cx="159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Prototypes</a:t>
            </a:r>
            <a:endParaRPr b="1" sz="1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2021-12-01T14:24:29Z</dcterms:created>
  <dc:creator>Wisam Ramadan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